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8" r:id="rId3"/>
    <p:sldId id="309" r:id="rId4"/>
    <p:sldId id="310" r:id="rId5"/>
    <p:sldId id="262" r:id="rId6"/>
    <p:sldId id="267" r:id="rId7"/>
    <p:sldId id="271" r:id="rId8"/>
    <p:sldId id="272" r:id="rId9"/>
    <p:sldId id="277" r:id="rId10"/>
    <p:sldId id="280" r:id="rId11"/>
    <p:sldId id="286" r:id="rId12"/>
    <p:sldId id="287" r:id="rId13"/>
    <p:sldId id="291" r:id="rId14"/>
    <p:sldId id="305" r:id="rId15"/>
    <p:sldId id="306" r:id="rId16"/>
    <p:sldId id="307" r:id="rId17"/>
    <p:sldId id="292" r:id="rId18"/>
    <p:sldId id="297" r:id="rId19"/>
    <p:sldId id="318" r:id="rId20"/>
    <p:sldId id="304" r:id="rId21"/>
    <p:sldId id="319" r:id="rId22"/>
    <p:sldId id="320" r:id="rId23"/>
    <p:sldId id="308" r:id="rId24"/>
    <p:sldId id="315" r:id="rId25"/>
    <p:sldId id="321" r:id="rId26"/>
    <p:sldId id="299"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114" d="100"/>
          <a:sy n="114" d="100"/>
        </p:scale>
        <p:origin x="-394" y="182"/>
      </p:cViewPr>
      <p:guideLst>
        <p:guide orient="horz" pos="2160"/>
        <p:guide pos="2880"/>
      </p:guideLst>
    </p:cSldViewPr>
  </p:slideViewPr>
  <p:notesTextViewPr>
    <p:cViewPr>
      <p:scale>
        <a:sx n="1" d="1"/>
        <a:sy n="1" d="1"/>
      </p:scale>
      <p:origin x="0" y="0"/>
    </p:cViewPr>
  </p:notesTextViewPr>
  <p:sorterViewPr>
    <p:cViewPr>
      <p:scale>
        <a:sx n="100" d="100"/>
        <a:sy n="100" d="100"/>
      </p:scale>
      <p:origin x="0" y="44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1AFC621-DEED-4131-9CF8-A90A82C818AD}" type="datetimeFigureOut">
              <a:rPr lang="en-US" smtClean="0"/>
              <a:t>12/12/2013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780B5A5-7F12-4916-BD11-DECB250DEEB5}" type="slidenum">
              <a:rPr lang="en-US" smtClean="0"/>
              <a:t>‹#›</a:t>
            </a:fld>
            <a:endParaRPr lang="en-US"/>
          </a:p>
        </p:txBody>
      </p:sp>
    </p:spTree>
    <p:extLst>
      <p:ext uri="{BB962C8B-B14F-4D97-AF65-F5344CB8AC3E}">
        <p14:creationId xmlns:p14="http://schemas.microsoft.com/office/powerpoint/2010/main" val="1926134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80B5A5-7F12-4916-BD11-DECB250DEEB5}" type="slidenum">
              <a:rPr lang="en-US" smtClean="0"/>
              <a:t>1</a:t>
            </a:fld>
            <a:endParaRPr lang="en-US" dirty="0"/>
          </a:p>
        </p:txBody>
      </p:sp>
    </p:spTree>
    <p:extLst>
      <p:ext uri="{BB962C8B-B14F-4D97-AF65-F5344CB8AC3E}">
        <p14:creationId xmlns:p14="http://schemas.microsoft.com/office/powerpoint/2010/main" val="16921919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80B5A5-7F12-4916-BD11-DECB250DEEB5}" type="slidenum">
              <a:rPr lang="en-US" smtClean="0"/>
              <a:t>10</a:t>
            </a:fld>
            <a:endParaRPr lang="en-US"/>
          </a:p>
        </p:txBody>
      </p:sp>
    </p:spTree>
    <p:extLst>
      <p:ext uri="{BB962C8B-B14F-4D97-AF65-F5344CB8AC3E}">
        <p14:creationId xmlns:p14="http://schemas.microsoft.com/office/powerpoint/2010/main" val="1246254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80B5A5-7F12-4916-BD11-DECB250DEEB5}" type="slidenum">
              <a:rPr lang="en-US" smtClean="0"/>
              <a:t>11</a:t>
            </a:fld>
            <a:endParaRPr lang="en-US"/>
          </a:p>
        </p:txBody>
      </p:sp>
    </p:spTree>
    <p:extLst>
      <p:ext uri="{BB962C8B-B14F-4D97-AF65-F5344CB8AC3E}">
        <p14:creationId xmlns:p14="http://schemas.microsoft.com/office/powerpoint/2010/main" val="2850814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80B5A5-7F12-4916-BD11-DECB250DEEB5}" type="slidenum">
              <a:rPr lang="en-US" smtClean="0"/>
              <a:t>12</a:t>
            </a:fld>
            <a:endParaRPr lang="en-US"/>
          </a:p>
        </p:txBody>
      </p:sp>
    </p:spTree>
    <p:extLst>
      <p:ext uri="{BB962C8B-B14F-4D97-AF65-F5344CB8AC3E}">
        <p14:creationId xmlns:p14="http://schemas.microsoft.com/office/powerpoint/2010/main" val="26969071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80B5A5-7F12-4916-BD11-DECB250DEEB5}" type="slidenum">
              <a:rPr lang="en-US" smtClean="0"/>
              <a:t>13</a:t>
            </a:fld>
            <a:endParaRPr lang="en-US"/>
          </a:p>
        </p:txBody>
      </p:sp>
    </p:spTree>
    <p:extLst>
      <p:ext uri="{BB962C8B-B14F-4D97-AF65-F5344CB8AC3E}">
        <p14:creationId xmlns:p14="http://schemas.microsoft.com/office/powerpoint/2010/main" val="41874438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80B5A5-7F12-4916-BD11-DECB250DEEB5}" type="slidenum">
              <a:rPr lang="en-US" smtClean="0"/>
              <a:t>14</a:t>
            </a:fld>
            <a:endParaRPr lang="en-US"/>
          </a:p>
        </p:txBody>
      </p:sp>
    </p:spTree>
    <p:extLst>
      <p:ext uri="{BB962C8B-B14F-4D97-AF65-F5344CB8AC3E}">
        <p14:creationId xmlns:p14="http://schemas.microsoft.com/office/powerpoint/2010/main" val="1685122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80B5A5-7F12-4916-BD11-DECB250DEEB5}" type="slidenum">
              <a:rPr lang="en-US" smtClean="0"/>
              <a:t>15</a:t>
            </a:fld>
            <a:endParaRPr lang="en-US"/>
          </a:p>
        </p:txBody>
      </p:sp>
    </p:spTree>
    <p:extLst>
      <p:ext uri="{BB962C8B-B14F-4D97-AF65-F5344CB8AC3E}">
        <p14:creationId xmlns:p14="http://schemas.microsoft.com/office/powerpoint/2010/main" val="38932693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80B5A5-7F12-4916-BD11-DECB250DEEB5}" type="slidenum">
              <a:rPr lang="en-US" smtClean="0"/>
              <a:t>16</a:t>
            </a:fld>
            <a:endParaRPr lang="en-US"/>
          </a:p>
        </p:txBody>
      </p:sp>
    </p:spTree>
    <p:extLst>
      <p:ext uri="{BB962C8B-B14F-4D97-AF65-F5344CB8AC3E}">
        <p14:creationId xmlns:p14="http://schemas.microsoft.com/office/powerpoint/2010/main" val="29155528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80B5A5-7F12-4916-BD11-DECB250DEEB5}" type="slidenum">
              <a:rPr lang="en-US" smtClean="0"/>
              <a:t>17</a:t>
            </a:fld>
            <a:endParaRPr lang="en-US" dirty="0"/>
          </a:p>
        </p:txBody>
      </p:sp>
    </p:spTree>
    <p:extLst>
      <p:ext uri="{BB962C8B-B14F-4D97-AF65-F5344CB8AC3E}">
        <p14:creationId xmlns:p14="http://schemas.microsoft.com/office/powerpoint/2010/main" val="32845521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80B5A5-7F12-4916-BD11-DECB250DEEB5}" type="slidenum">
              <a:rPr lang="en-US" smtClean="0"/>
              <a:t>18</a:t>
            </a:fld>
            <a:endParaRPr lang="en-US" dirty="0"/>
          </a:p>
        </p:txBody>
      </p:sp>
    </p:spTree>
    <p:extLst>
      <p:ext uri="{BB962C8B-B14F-4D97-AF65-F5344CB8AC3E}">
        <p14:creationId xmlns:p14="http://schemas.microsoft.com/office/powerpoint/2010/main" val="8461434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80B5A5-7F12-4916-BD11-DECB250DEEB5}" type="slidenum">
              <a:rPr lang="en-US" smtClean="0"/>
              <a:t>19</a:t>
            </a:fld>
            <a:endParaRPr lang="en-US" dirty="0"/>
          </a:p>
        </p:txBody>
      </p:sp>
    </p:spTree>
    <p:extLst>
      <p:ext uri="{BB962C8B-B14F-4D97-AF65-F5344CB8AC3E}">
        <p14:creationId xmlns:p14="http://schemas.microsoft.com/office/powerpoint/2010/main" val="204754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80B5A5-7F12-4916-BD11-DECB250DEEB5}" type="slidenum">
              <a:rPr lang="en-US" smtClean="0"/>
              <a:t>2</a:t>
            </a:fld>
            <a:endParaRPr lang="en-US" dirty="0"/>
          </a:p>
        </p:txBody>
      </p:sp>
    </p:spTree>
    <p:extLst>
      <p:ext uri="{BB962C8B-B14F-4D97-AF65-F5344CB8AC3E}">
        <p14:creationId xmlns:p14="http://schemas.microsoft.com/office/powerpoint/2010/main" val="24298255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80B5A5-7F12-4916-BD11-DECB250DEEB5}" type="slidenum">
              <a:rPr lang="en-US" smtClean="0"/>
              <a:t>20</a:t>
            </a:fld>
            <a:endParaRPr lang="en-US" dirty="0"/>
          </a:p>
        </p:txBody>
      </p:sp>
    </p:spTree>
    <p:extLst>
      <p:ext uri="{BB962C8B-B14F-4D97-AF65-F5344CB8AC3E}">
        <p14:creationId xmlns:p14="http://schemas.microsoft.com/office/powerpoint/2010/main" val="24520070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80B5A5-7F12-4916-BD11-DECB250DEEB5}" type="slidenum">
              <a:rPr lang="en-US" smtClean="0"/>
              <a:t>21</a:t>
            </a:fld>
            <a:endParaRPr lang="en-US" dirty="0"/>
          </a:p>
        </p:txBody>
      </p:sp>
    </p:spTree>
    <p:extLst>
      <p:ext uri="{BB962C8B-B14F-4D97-AF65-F5344CB8AC3E}">
        <p14:creationId xmlns:p14="http://schemas.microsoft.com/office/powerpoint/2010/main" val="6911571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80B5A5-7F12-4916-BD11-DECB250DEEB5}" type="slidenum">
              <a:rPr lang="en-US" smtClean="0"/>
              <a:t>22</a:t>
            </a:fld>
            <a:endParaRPr lang="en-US" dirty="0"/>
          </a:p>
        </p:txBody>
      </p:sp>
    </p:spTree>
    <p:extLst>
      <p:ext uri="{BB962C8B-B14F-4D97-AF65-F5344CB8AC3E}">
        <p14:creationId xmlns:p14="http://schemas.microsoft.com/office/powerpoint/2010/main" val="29950141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80B5A5-7F12-4916-BD11-DECB250DEEB5}" type="slidenum">
              <a:rPr lang="en-US" smtClean="0"/>
              <a:t>23</a:t>
            </a:fld>
            <a:endParaRPr lang="en-US" dirty="0"/>
          </a:p>
        </p:txBody>
      </p:sp>
    </p:spTree>
    <p:extLst>
      <p:ext uri="{BB962C8B-B14F-4D97-AF65-F5344CB8AC3E}">
        <p14:creationId xmlns:p14="http://schemas.microsoft.com/office/powerpoint/2010/main" val="29134564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80B5A5-7F12-4916-BD11-DECB250DEEB5}" type="slidenum">
              <a:rPr lang="en-US" smtClean="0"/>
              <a:t>24</a:t>
            </a:fld>
            <a:endParaRPr lang="en-US" dirty="0"/>
          </a:p>
        </p:txBody>
      </p:sp>
    </p:spTree>
    <p:extLst>
      <p:ext uri="{BB962C8B-B14F-4D97-AF65-F5344CB8AC3E}">
        <p14:creationId xmlns:p14="http://schemas.microsoft.com/office/powerpoint/2010/main" val="39479252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80B5A5-7F12-4916-BD11-DECB250DEEB5}" type="slidenum">
              <a:rPr lang="en-US" smtClean="0"/>
              <a:t>25</a:t>
            </a:fld>
            <a:endParaRPr lang="en-US" dirty="0"/>
          </a:p>
        </p:txBody>
      </p:sp>
    </p:spTree>
    <p:extLst>
      <p:ext uri="{BB962C8B-B14F-4D97-AF65-F5344CB8AC3E}">
        <p14:creationId xmlns:p14="http://schemas.microsoft.com/office/powerpoint/2010/main" val="39479252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80B5A5-7F12-4916-BD11-DECB250DEEB5}" type="slidenum">
              <a:rPr lang="en-US" smtClean="0"/>
              <a:t>26</a:t>
            </a:fld>
            <a:endParaRPr lang="en-US"/>
          </a:p>
        </p:txBody>
      </p:sp>
    </p:spTree>
    <p:extLst>
      <p:ext uri="{BB962C8B-B14F-4D97-AF65-F5344CB8AC3E}">
        <p14:creationId xmlns:p14="http://schemas.microsoft.com/office/powerpoint/2010/main" val="1458137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80B5A5-7F12-4916-BD11-DECB250DEEB5}" type="slidenum">
              <a:rPr lang="en-US" smtClean="0"/>
              <a:t>3</a:t>
            </a:fld>
            <a:endParaRPr lang="en-US" dirty="0"/>
          </a:p>
        </p:txBody>
      </p:sp>
    </p:spTree>
    <p:extLst>
      <p:ext uri="{BB962C8B-B14F-4D97-AF65-F5344CB8AC3E}">
        <p14:creationId xmlns:p14="http://schemas.microsoft.com/office/powerpoint/2010/main" val="4065632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80B5A5-7F12-4916-BD11-DECB250DEEB5}" type="slidenum">
              <a:rPr lang="en-US" smtClean="0"/>
              <a:t>4</a:t>
            </a:fld>
            <a:endParaRPr lang="en-US" dirty="0"/>
          </a:p>
        </p:txBody>
      </p:sp>
    </p:spTree>
    <p:extLst>
      <p:ext uri="{BB962C8B-B14F-4D97-AF65-F5344CB8AC3E}">
        <p14:creationId xmlns:p14="http://schemas.microsoft.com/office/powerpoint/2010/main" val="3489753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80B5A5-7F12-4916-BD11-DECB250DEEB5}" type="slidenum">
              <a:rPr lang="en-US" smtClean="0"/>
              <a:t>5</a:t>
            </a:fld>
            <a:endParaRPr lang="en-US" dirty="0"/>
          </a:p>
        </p:txBody>
      </p:sp>
    </p:spTree>
    <p:extLst>
      <p:ext uri="{BB962C8B-B14F-4D97-AF65-F5344CB8AC3E}">
        <p14:creationId xmlns:p14="http://schemas.microsoft.com/office/powerpoint/2010/main" val="2477902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80B5A5-7F12-4916-BD11-DECB250DEEB5}" type="slidenum">
              <a:rPr lang="en-US" smtClean="0"/>
              <a:t>6</a:t>
            </a:fld>
            <a:endParaRPr lang="en-US"/>
          </a:p>
        </p:txBody>
      </p:sp>
    </p:spTree>
    <p:extLst>
      <p:ext uri="{BB962C8B-B14F-4D97-AF65-F5344CB8AC3E}">
        <p14:creationId xmlns:p14="http://schemas.microsoft.com/office/powerpoint/2010/main" val="3117599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80B5A5-7F12-4916-BD11-DECB250DEEB5}" type="slidenum">
              <a:rPr lang="en-US" smtClean="0"/>
              <a:t>7</a:t>
            </a:fld>
            <a:endParaRPr lang="en-US"/>
          </a:p>
        </p:txBody>
      </p:sp>
    </p:spTree>
    <p:extLst>
      <p:ext uri="{BB962C8B-B14F-4D97-AF65-F5344CB8AC3E}">
        <p14:creationId xmlns:p14="http://schemas.microsoft.com/office/powerpoint/2010/main" val="3367987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80B5A5-7F12-4916-BD11-DECB250DEEB5}" type="slidenum">
              <a:rPr lang="en-US" smtClean="0"/>
              <a:t>8</a:t>
            </a:fld>
            <a:endParaRPr lang="en-US"/>
          </a:p>
        </p:txBody>
      </p:sp>
    </p:spTree>
    <p:extLst>
      <p:ext uri="{BB962C8B-B14F-4D97-AF65-F5344CB8AC3E}">
        <p14:creationId xmlns:p14="http://schemas.microsoft.com/office/powerpoint/2010/main" val="37074732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80B5A5-7F12-4916-BD11-DECB250DEEB5}" type="slidenum">
              <a:rPr lang="en-US" smtClean="0"/>
              <a:t>9</a:t>
            </a:fld>
            <a:endParaRPr lang="en-US"/>
          </a:p>
        </p:txBody>
      </p:sp>
    </p:spTree>
    <p:extLst>
      <p:ext uri="{BB962C8B-B14F-4D97-AF65-F5344CB8AC3E}">
        <p14:creationId xmlns:p14="http://schemas.microsoft.com/office/powerpoint/2010/main" val="2164040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997E8B-02B7-49BD-809C-C0C364E6B9BD}" type="datetimeFigureOut">
              <a:rPr lang="en-US" smtClean="0"/>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5B9E3D-BDAD-4CBF-AB6C-BCDCDA98F136}" type="slidenum">
              <a:rPr lang="en-US" smtClean="0"/>
              <a:t>‹#›</a:t>
            </a:fld>
            <a:endParaRPr lang="en-US"/>
          </a:p>
        </p:txBody>
      </p:sp>
    </p:spTree>
    <p:extLst>
      <p:ext uri="{BB962C8B-B14F-4D97-AF65-F5344CB8AC3E}">
        <p14:creationId xmlns:p14="http://schemas.microsoft.com/office/powerpoint/2010/main" val="922301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997E8B-02B7-49BD-809C-C0C364E6B9BD}" type="datetimeFigureOut">
              <a:rPr lang="en-US" smtClean="0"/>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5B9E3D-BDAD-4CBF-AB6C-BCDCDA98F136}" type="slidenum">
              <a:rPr lang="en-US" smtClean="0"/>
              <a:t>‹#›</a:t>
            </a:fld>
            <a:endParaRPr lang="en-US"/>
          </a:p>
        </p:txBody>
      </p:sp>
    </p:spTree>
    <p:extLst>
      <p:ext uri="{BB962C8B-B14F-4D97-AF65-F5344CB8AC3E}">
        <p14:creationId xmlns:p14="http://schemas.microsoft.com/office/powerpoint/2010/main" val="122906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997E8B-02B7-49BD-809C-C0C364E6B9BD}" type="datetimeFigureOut">
              <a:rPr lang="en-US" smtClean="0"/>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5B9E3D-BDAD-4CBF-AB6C-BCDCDA98F136}" type="slidenum">
              <a:rPr lang="en-US" smtClean="0"/>
              <a:t>‹#›</a:t>
            </a:fld>
            <a:endParaRPr lang="en-US"/>
          </a:p>
        </p:txBody>
      </p:sp>
    </p:spTree>
    <p:extLst>
      <p:ext uri="{BB962C8B-B14F-4D97-AF65-F5344CB8AC3E}">
        <p14:creationId xmlns:p14="http://schemas.microsoft.com/office/powerpoint/2010/main" val="1963414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997E8B-02B7-49BD-809C-C0C364E6B9BD}" type="datetimeFigureOut">
              <a:rPr lang="en-US" smtClean="0"/>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5B9E3D-BDAD-4CBF-AB6C-BCDCDA98F136}" type="slidenum">
              <a:rPr lang="en-US" smtClean="0"/>
              <a:t>‹#›</a:t>
            </a:fld>
            <a:endParaRPr lang="en-US"/>
          </a:p>
        </p:txBody>
      </p:sp>
    </p:spTree>
    <p:extLst>
      <p:ext uri="{BB962C8B-B14F-4D97-AF65-F5344CB8AC3E}">
        <p14:creationId xmlns:p14="http://schemas.microsoft.com/office/powerpoint/2010/main" val="1528597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997E8B-02B7-49BD-809C-C0C364E6B9BD}" type="datetimeFigureOut">
              <a:rPr lang="en-US" smtClean="0"/>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5B9E3D-BDAD-4CBF-AB6C-BCDCDA98F136}" type="slidenum">
              <a:rPr lang="en-US" smtClean="0"/>
              <a:t>‹#›</a:t>
            </a:fld>
            <a:endParaRPr lang="en-US"/>
          </a:p>
        </p:txBody>
      </p:sp>
    </p:spTree>
    <p:extLst>
      <p:ext uri="{BB962C8B-B14F-4D97-AF65-F5344CB8AC3E}">
        <p14:creationId xmlns:p14="http://schemas.microsoft.com/office/powerpoint/2010/main" val="1222537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997E8B-02B7-49BD-809C-C0C364E6B9BD}" type="datetimeFigureOut">
              <a:rPr lang="en-US" smtClean="0"/>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5B9E3D-BDAD-4CBF-AB6C-BCDCDA98F136}" type="slidenum">
              <a:rPr lang="en-US" smtClean="0"/>
              <a:t>‹#›</a:t>
            </a:fld>
            <a:endParaRPr lang="en-US"/>
          </a:p>
        </p:txBody>
      </p:sp>
    </p:spTree>
    <p:extLst>
      <p:ext uri="{BB962C8B-B14F-4D97-AF65-F5344CB8AC3E}">
        <p14:creationId xmlns:p14="http://schemas.microsoft.com/office/powerpoint/2010/main" val="242621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997E8B-02B7-49BD-809C-C0C364E6B9BD}" type="datetimeFigureOut">
              <a:rPr lang="en-US" smtClean="0"/>
              <a:t>12/12/2013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5B9E3D-BDAD-4CBF-AB6C-BCDCDA98F136}" type="slidenum">
              <a:rPr lang="en-US" smtClean="0"/>
              <a:t>‹#›</a:t>
            </a:fld>
            <a:endParaRPr lang="en-US"/>
          </a:p>
        </p:txBody>
      </p:sp>
    </p:spTree>
    <p:extLst>
      <p:ext uri="{BB962C8B-B14F-4D97-AF65-F5344CB8AC3E}">
        <p14:creationId xmlns:p14="http://schemas.microsoft.com/office/powerpoint/2010/main" val="2931961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997E8B-02B7-49BD-809C-C0C364E6B9BD}" type="datetimeFigureOut">
              <a:rPr lang="en-US" smtClean="0"/>
              <a:t>12/12/2013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5B9E3D-BDAD-4CBF-AB6C-BCDCDA98F136}" type="slidenum">
              <a:rPr lang="en-US" smtClean="0"/>
              <a:t>‹#›</a:t>
            </a:fld>
            <a:endParaRPr lang="en-US"/>
          </a:p>
        </p:txBody>
      </p:sp>
    </p:spTree>
    <p:extLst>
      <p:ext uri="{BB962C8B-B14F-4D97-AF65-F5344CB8AC3E}">
        <p14:creationId xmlns:p14="http://schemas.microsoft.com/office/powerpoint/2010/main" val="491442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997E8B-02B7-49BD-809C-C0C364E6B9BD}" type="datetimeFigureOut">
              <a:rPr lang="en-US" smtClean="0"/>
              <a:t>12/12/2013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5B9E3D-BDAD-4CBF-AB6C-BCDCDA98F136}" type="slidenum">
              <a:rPr lang="en-US" smtClean="0"/>
              <a:t>‹#›</a:t>
            </a:fld>
            <a:endParaRPr lang="en-US"/>
          </a:p>
        </p:txBody>
      </p:sp>
    </p:spTree>
    <p:extLst>
      <p:ext uri="{BB962C8B-B14F-4D97-AF65-F5344CB8AC3E}">
        <p14:creationId xmlns:p14="http://schemas.microsoft.com/office/powerpoint/2010/main" val="3636384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997E8B-02B7-49BD-809C-C0C364E6B9BD}" type="datetimeFigureOut">
              <a:rPr lang="en-US" smtClean="0"/>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5B9E3D-BDAD-4CBF-AB6C-BCDCDA98F136}" type="slidenum">
              <a:rPr lang="en-US" smtClean="0"/>
              <a:t>‹#›</a:t>
            </a:fld>
            <a:endParaRPr lang="en-US"/>
          </a:p>
        </p:txBody>
      </p:sp>
    </p:spTree>
    <p:extLst>
      <p:ext uri="{BB962C8B-B14F-4D97-AF65-F5344CB8AC3E}">
        <p14:creationId xmlns:p14="http://schemas.microsoft.com/office/powerpoint/2010/main" val="2440999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997E8B-02B7-49BD-809C-C0C364E6B9BD}" type="datetimeFigureOut">
              <a:rPr lang="en-US" smtClean="0"/>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5B9E3D-BDAD-4CBF-AB6C-BCDCDA98F136}" type="slidenum">
              <a:rPr lang="en-US" smtClean="0"/>
              <a:t>‹#›</a:t>
            </a:fld>
            <a:endParaRPr lang="en-US"/>
          </a:p>
        </p:txBody>
      </p:sp>
    </p:spTree>
    <p:extLst>
      <p:ext uri="{BB962C8B-B14F-4D97-AF65-F5344CB8AC3E}">
        <p14:creationId xmlns:p14="http://schemas.microsoft.com/office/powerpoint/2010/main" val="3164140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997E8B-02B7-49BD-809C-C0C364E6B9BD}" type="datetimeFigureOut">
              <a:rPr lang="en-US" smtClean="0"/>
              <a:t>12/12/2013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5B9E3D-BDAD-4CBF-AB6C-BCDCDA98F136}" type="slidenum">
              <a:rPr lang="en-US" smtClean="0"/>
              <a:t>‹#›</a:t>
            </a:fld>
            <a:endParaRPr lang="en-US"/>
          </a:p>
        </p:txBody>
      </p:sp>
    </p:spTree>
    <p:extLst>
      <p:ext uri="{BB962C8B-B14F-4D97-AF65-F5344CB8AC3E}">
        <p14:creationId xmlns:p14="http://schemas.microsoft.com/office/powerpoint/2010/main" val="989273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bluecrossma.co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mailto:gdougan@libertydentalplan.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jada.ada.org/content/curren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www.ada.org/"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hyperlink" Target="http://www.mckesson.com/healthsolutions/" TargetMode="External"/><Relationship Id="rId18" Type="http://schemas.openxmlformats.org/officeDocument/2006/relationships/image" Target="../media/image14.png"/><Relationship Id="rId3" Type="http://schemas.openxmlformats.org/officeDocument/2006/relationships/hyperlink" Target="http://en.wikipedia.org/wiki/File:Care_Continuum_Alliance_logo.jpg" TargetMode="External"/><Relationship Id="rId7" Type="http://schemas.openxmlformats.org/officeDocument/2006/relationships/hyperlink" Target="http://www.medcohealth.com/" TargetMode="External"/><Relationship Id="rId12" Type="http://schemas.openxmlformats.org/officeDocument/2006/relationships/image" Target="../media/image11.png"/><Relationship Id="rId17" Type="http://schemas.openxmlformats.org/officeDocument/2006/relationships/hyperlink" Target="http://www.walgreens.com/" TargetMode="External"/><Relationship Id="rId2" Type="http://schemas.openxmlformats.org/officeDocument/2006/relationships/notesSlide" Target="../notesSlides/notesSlide4.xml"/><Relationship Id="rId16"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hyperlink" Target="http://www.pfizer.com/" TargetMode="External"/><Relationship Id="rId5" Type="http://schemas.openxmlformats.org/officeDocument/2006/relationships/hyperlink" Target="http://www.gsk.com/" TargetMode="External"/><Relationship Id="rId15" Type="http://schemas.openxmlformats.org/officeDocument/2006/relationships/hyperlink" Target="http://www.healthways.com/" TargetMode="External"/><Relationship Id="rId10" Type="http://schemas.openxmlformats.org/officeDocument/2006/relationships/image" Target="../media/image10.png"/><Relationship Id="rId4" Type="http://schemas.openxmlformats.org/officeDocument/2006/relationships/image" Target="../media/image7.jpeg"/><Relationship Id="rId9" Type="http://schemas.openxmlformats.org/officeDocument/2006/relationships/hyperlink" Target="http://www.microsoft.com/" TargetMode="External"/><Relationship Id="rId1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6.xml.rels><?xml version="1.0" encoding="UTF-8" standalone="yes"?>
<Relationships xmlns="http://schemas.openxmlformats.org/package/2006/relationships"><Relationship Id="rId3" Type="http://schemas.openxmlformats.org/officeDocument/2006/relationships/hyperlink" Target="http://www.perio.org/consumer/mbc.top2.htm" TargetMode="External"/><Relationship Id="rId7" Type="http://schemas.openxmlformats.org/officeDocument/2006/relationships/image" Target="../media/image20.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ctrTitle"/>
          </p:nvPr>
        </p:nvSpPr>
        <p:spPr>
          <a:xfrm>
            <a:off x="0" y="2438400"/>
            <a:ext cx="9144000" cy="1219200"/>
          </a:xfrm>
          <a:prstGeom prst="rect">
            <a:avLst/>
          </a:prstGeom>
          <a:solidFill>
            <a:schemeClr val="accent4">
              <a:lumMod val="60000"/>
              <a:lumOff val="40000"/>
            </a:schemeClr>
          </a:solidFill>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000" b="1" i="0" u="none" strike="noStrike" kern="0" cap="none" spc="0" normalizeH="0" baseline="0" noProof="0" dirty="0" smtClean="0">
                <a:ln>
                  <a:noFill/>
                </a:ln>
                <a:solidFill>
                  <a:schemeClr val="bg1"/>
                </a:solidFill>
                <a:effectLst/>
                <a:uLnTx/>
                <a:uFillTx/>
                <a:latin typeface="Arial" pitchFamily="34" charset="0"/>
                <a:cs typeface="Arial" pitchFamily="34" charset="0"/>
              </a:rPr>
              <a:t>Can Paying Attention to Oral Health</a:t>
            </a:r>
            <a:br>
              <a:rPr kumimoji="0" lang="en-US" sz="3000" b="1" i="0" u="none" strike="noStrike" kern="0" cap="none" spc="0" normalizeH="0" baseline="0" noProof="0" dirty="0" smtClean="0">
                <a:ln>
                  <a:noFill/>
                </a:ln>
                <a:solidFill>
                  <a:schemeClr val="bg1"/>
                </a:solidFill>
                <a:effectLst/>
                <a:uLnTx/>
                <a:uFillTx/>
                <a:latin typeface="Arial" pitchFamily="34" charset="0"/>
                <a:cs typeface="Arial" pitchFamily="34" charset="0"/>
              </a:rPr>
            </a:br>
            <a:r>
              <a:rPr lang="en-US" sz="3000" b="1" kern="0" dirty="0" smtClean="0">
                <a:solidFill>
                  <a:schemeClr val="bg1"/>
                </a:solidFill>
                <a:latin typeface="Arial" pitchFamily="34" charset="0"/>
                <a:cs typeface="Arial" pitchFamily="34" charset="0"/>
              </a:rPr>
              <a:t>Reduce Medical Care Costs?</a:t>
            </a:r>
            <a:endParaRPr kumimoji="0" lang="en-US" sz="3000" b="1" i="0" u="none" strike="noStrike" kern="0" cap="none" spc="0" normalizeH="0" baseline="0" noProof="0" dirty="0" smtClean="0">
              <a:ln>
                <a:noFill/>
              </a:ln>
              <a:solidFill>
                <a:schemeClr val="bg1"/>
              </a:solidFill>
              <a:effectLst/>
              <a:uLnTx/>
              <a:uFillTx/>
              <a:latin typeface="Arial" pitchFamily="34" charset="0"/>
              <a:cs typeface="Arial" pitchFamily="34" charset="0"/>
            </a:endParaRPr>
          </a:p>
        </p:txBody>
      </p:sp>
      <p:sp>
        <p:nvSpPr>
          <p:cNvPr id="7" name="Rectangle 3"/>
          <p:cNvSpPr>
            <a:spLocks noGrp="1" noChangeArrowheads="1"/>
          </p:cNvSpPr>
          <p:nvPr>
            <p:ph type="subTitle" idx="1"/>
          </p:nvPr>
        </p:nvSpPr>
        <p:spPr>
          <a:xfrm>
            <a:off x="609600" y="4191000"/>
            <a:ext cx="7924800" cy="2438400"/>
          </a:xfrm>
          <a:prstGeom prst="rect">
            <a:avLst/>
          </a:prstGeom>
        </p:spPr>
        <p:txBody>
          <a:bodyPr>
            <a:normAutofit fontScale="92500" lnSpcReduction="10000"/>
          </a:bodyPr>
          <a:lstStyle/>
          <a:p>
            <a:pPr>
              <a:spcBef>
                <a:spcPts val="0"/>
              </a:spcBef>
              <a:defRPr/>
            </a:pPr>
            <a:r>
              <a:rPr kumimoji="0" lang="en-US" sz="2800" b="1" i="1" u="none" strike="noStrike" kern="0" cap="none" spc="0" normalizeH="0" baseline="0" noProof="0" dirty="0" smtClean="0">
                <a:ln>
                  <a:noFill/>
                </a:ln>
                <a:solidFill>
                  <a:sysClr val="windowText" lastClr="000000"/>
                </a:solidFill>
                <a:effectLst/>
                <a:uLnTx/>
                <a:uFillTx/>
              </a:rPr>
              <a:t>“Oral Health is Integral to Overall Health”</a:t>
            </a:r>
            <a:endParaRPr lang="en-US" sz="2800" b="1" i="1" kern="0" noProof="0" dirty="0">
              <a:solidFill>
                <a:sysClr val="windowText" lastClr="000000"/>
              </a:solidFill>
            </a:endParaRPr>
          </a:p>
          <a:p>
            <a:pPr>
              <a:spcBef>
                <a:spcPts val="0"/>
              </a:spcBef>
              <a:defRPr/>
            </a:pPr>
            <a:endParaRPr lang="en-US" sz="900" b="1" i="1" kern="0" dirty="0" smtClean="0">
              <a:solidFill>
                <a:sysClr val="windowText" lastClr="000000"/>
              </a:solidFill>
            </a:endParaRPr>
          </a:p>
          <a:p>
            <a:pPr>
              <a:spcBef>
                <a:spcPts val="0"/>
              </a:spcBef>
              <a:defRPr/>
            </a:pPr>
            <a:r>
              <a:rPr lang="en-US" sz="2800" b="1" i="1" kern="0" smtClean="0">
                <a:solidFill>
                  <a:sysClr val="windowText" lastClr="000000"/>
                </a:solidFill>
              </a:rPr>
              <a:t>“Oral </a:t>
            </a:r>
            <a:r>
              <a:rPr lang="en-US" sz="2800" b="1" i="1" kern="0" dirty="0">
                <a:solidFill>
                  <a:sysClr val="windowText" lastClr="000000"/>
                </a:solidFill>
              </a:rPr>
              <a:t>infections have an </a:t>
            </a:r>
            <a:r>
              <a:rPr lang="en-US" sz="2800" b="1" i="1" kern="0" dirty="0" smtClean="0">
                <a:solidFill>
                  <a:sysClr val="windowText" lastClr="000000"/>
                </a:solidFill>
              </a:rPr>
              <a:t>impact</a:t>
            </a:r>
          </a:p>
          <a:p>
            <a:pPr>
              <a:spcBef>
                <a:spcPts val="0"/>
              </a:spcBef>
              <a:defRPr/>
            </a:pPr>
            <a:r>
              <a:rPr lang="en-US" sz="2800" b="1" i="1" kern="0" dirty="0" smtClean="0">
                <a:solidFill>
                  <a:sysClr val="windowText" lastClr="000000"/>
                </a:solidFill>
              </a:rPr>
              <a:t>on </a:t>
            </a:r>
            <a:r>
              <a:rPr lang="en-US" sz="2800" b="1" i="1" kern="0" dirty="0">
                <a:solidFill>
                  <a:sysClr val="windowText" lastClr="000000"/>
                </a:solidFill>
              </a:rPr>
              <a:t>systemic </a:t>
            </a:r>
            <a:r>
              <a:rPr lang="en-US" sz="2800" b="1" i="1" kern="0" dirty="0" smtClean="0">
                <a:solidFill>
                  <a:sysClr val="windowText" lastClr="000000"/>
                </a:solidFill>
              </a:rPr>
              <a:t>diseases”</a:t>
            </a:r>
          </a:p>
          <a:p>
            <a:pPr>
              <a:spcBef>
                <a:spcPts val="0"/>
              </a:spcBef>
              <a:defRPr/>
            </a:pPr>
            <a:endParaRPr lang="en-US" sz="2800" b="1" i="1" kern="0" dirty="0">
              <a:solidFill>
                <a:sysClr val="windowText" lastClr="000000"/>
              </a:solidFill>
            </a:endParaRPr>
          </a:p>
          <a:p>
            <a:pPr>
              <a:spcBef>
                <a:spcPts val="0"/>
              </a:spcBef>
              <a:defRPr/>
            </a:pPr>
            <a:r>
              <a:rPr lang="en-US" sz="2800" b="1" kern="0" dirty="0" smtClean="0">
                <a:solidFill>
                  <a:sysClr val="windowText" lastClr="000000"/>
                </a:solidFill>
              </a:rPr>
              <a:t>Gary L. Dougan, DDS, MPH</a:t>
            </a:r>
          </a:p>
          <a:p>
            <a:pPr>
              <a:spcBef>
                <a:spcPts val="0"/>
              </a:spcBef>
              <a:defRPr/>
            </a:pPr>
            <a:r>
              <a:rPr lang="en-US" sz="2800" b="1" kern="0" dirty="0" smtClean="0">
                <a:solidFill>
                  <a:sysClr val="windowText" lastClr="000000"/>
                </a:solidFill>
              </a:rPr>
              <a:t>National Dental Director</a:t>
            </a:r>
            <a:endParaRPr lang="en-US" sz="2800" b="1" kern="0" dirty="0">
              <a:solidFill>
                <a:sysClr val="windowText" lastClr="00000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1" u="none" strike="noStrike" kern="0" cap="none" spc="0" normalizeH="0" baseline="0" noProof="0" dirty="0" smtClean="0">
              <a:ln>
                <a:noFill/>
              </a:ln>
              <a:solidFill>
                <a:sysClr val="windowText" lastClr="000000"/>
              </a:solidFill>
              <a:effectLst/>
              <a:uLnTx/>
              <a:uFillTx/>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152400"/>
            <a:ext cx="1371600" cy="1545771"/>
          </a:xfrm>
          <a:prstGeom prst="rect">
            <a:avLst/>
          </a:prstGeom>
        </p:spPr>
      </p:pic>
    </p:spTree>
    <p:extLst>
      <p:ext uri="{BB962C8B-B14F-4D97-AF65-F5344CB8AC3E}">
        <p14:creationId xmlns:p14="http://schemas.microsoft.com/office/powerpoint/2010/main" val="16988540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18" y="0"/>
            <a:ext cx="9147018" cy="762000"/>
          </a:xfrm>
          <a:solidFill>
            <a:schemeClr val="accent4">
              <a:lumMod val="60000"/>
              <a:lumOff val="40000"/>
            </a:schemeClr>
          </a:solidFill>
        </p:spPr>
        <p:txBody>
          <a:bodyPr>
            <a:normAutofit/>
          </a:bodyPr>
          <a:lstStyle/>
          <a:p>
            <a:r>
              <a:rPr kumimoji="0" lang="en-US" sz="3000" b="1" i="0" u="none" strike="noStrike" kern="0" cap="none" spc="0" normalizeH="0" baseline="0" noProof="0" dirty="0" smtClean="0">
                <a:ln>
                  <a:noFill/>
                </a:ln>
                <a:solidFill>
                  <a:srgbClr val="FFFFFF"/>
                </a:solidFill>
                <a:effectLst/>
                <a:uLnTx/>
                <a:uFillTx/>
                <a:latin typeface="Arial"/>
                <a:ea typeface="+mj-ea"/>
                <a:cs typeface="Arial"/>
              </a:rPr>
              <a:t>Pregnancy and Periodontal Disease</a:t>
            </a:r>
            <a:endParaRPr lang="en-US" sz="3600" b="1" dirty="0" smtClean="0">
              <a:solidFill>
                <a:schemeClr val="bg1"/>
              </a:solidFill>
              <a:latin typeface="Arial" pitchFamily="34" charset="0"/>
              <a:cs typeface="Arial" pitchFamily="34" charset="0"/>
            </a:endParaRP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PregXray06a"/>
          <p:cNvPicPr>
            <a:picLocks noChangeAspect="1" noChangeArrowheads="1"/>
          </p:cNvPicPr>
          <p:nvPr/>
        </p:nvPicPr>
        <p:blipFill>
          <a:blip r:embed="rId3"/>
          <a:srcRect l="1449" r="11594" b="-400"/>
          <a:stretch>
            <a:fillRect/>
          </a:stretch>
        </p:blipFill>
        <p:spPr bwMode="auto">
          <a:xfrm>
            <a:off x="152400" y="1066800"/>
            <a:ext cx="4114800" cy="3581400"/>
          </a:xfrm>
          <a:prstGeom prst="rect">
            <a:avLst/>
          </a:prstGeom>
          <a:ln>
            <a:noFill/>
          </a:ln>
          <a:effectLst>
            <a:outerShdw blurRad="292100" dist="139700" dir="2700000" algn="tl" rotWithShape="0">
              <a:srgbClr val="333333">
                <a:alpha val="65000"/>
              </a:srgbClr>
            </a:outerShdw>
          </a:effectLst>
        </p:spPr>
      </p:pic>
      <p:sp>
        <p:nvSpPr>
          <p:cNvPr id="7" name="Rectangle 3"/>
          <p:cNvSpPr>
            <a:spLocks noGrp="1" noChangeArrowheads="1"/>
          </p:cNvSpPr>
          <p:nvPr>
            <p:ph idx="1"/>
          </p:nvPr>
        </p:nvSpPr>
        <p:spPr>
          <a:xfrm>
            <a:off x="4572000" y="1371600"/>
            <a:ext cx="4267200" cy="4876800"/>
          </a:xfrm>
          <a:prstGeom prst="rect">
            <a:avLst/>
          </a:prstGeom>
        </p:spPr>
        <p:txBody>
          <a:bodyPr>
            <a:normAutofit fontScale="92500" lnSpcReduction="10000"/>
          </a:bodyPr>
          <a:lstStyle/>
          <a:p>
            <a:pPr>
              <a:spcBef>
                <a:spcPts val="0"/>
              </a:spcBef>
              <a:defRPr/>
            </a:pPr>
            <a:r>
              <a:rPr kumimoji="0" lang="en-US" sz="2200" b="1" i="0" u="none" strike="noStrike" kern="0" cap="none" spc="0" normalizeH="0" baseline="0" noProof="0" dirty="0" smtClean="0">
                <a:ln>
                  <a:noFill/>
                </a:ln>
                <a:solidFill>
                  <a:schemeClr val="accent4">
                    <a:lumMod val="75000"/>
                  </a:schemeClr>
                </a:solidFill>
                <a:effectLst/>
                <a:uLnTx/>
                <a:uFillTx/>
                <a:latin typeface="Arial" pitchFamily="34" charset="0"/>
                <a:cs typeface="Arial" pitchFamily="34" charset="0"/>
              </a:rPr>
              <a:t>1990’s:  </a:t>
            </a:r>
            <a:r>
              <a:rPr kumimoji="0" lang="en-US" sz="22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Study found a 7X increase in Premature Low Birth Weight (PLBW) babies in women with periodontal disease</a:t>
            </a:r>
          </a:p>
          <a:p>
            <a:pPr>
              <a:defRPr/>
            </a:pPr>
            <a:r>
              <a:rPr lang="en-US" sz="2200" b="1" kern="0" dirty="0">
                <a:solidFill>
                  <a:sysClr val="windowText" lastClr="000000"/>
                </a:solidFill>
                <a:latin typeface="Arial" pitchFamily="34" charset="0"/>
                <a:cs typeface="Arial" pitchFamily="34" charset="0"/>
              </a:rPr>
              <a:t>Annual health care cost of $26.2 </a:t>
            </a:r>
            <a:r>
              <a:rPr lang="en-US" sz="2200" b="1" kern="0" dirty="0" smtClean="0">
                <a:solidFill>
                  <a:sysClr val="windowText" lastClr="000000"/>
                </a:solidFill>
                <a:latin typeface="Arial" pitchFamily="34" charset="0"/>
                <a:cs typeface="Arial" pitchFamily="34" charset="0"/>
              </a:rPr>
              <a:t>billion</a:t>
            </a:r>
          </a:p>
          <a:p>
            <a:pPr>
              <a:defRPr/>
            </a:pPr>
            <a:r>
              <a:rPr lang="en-US" sz="2200" b="1" kern="0" dirty="0">
                <a:latin typeface="Arial" pitchFamily="34" charset="0"/>
                <a:cs typeface="Arial" pitchFamily="34" charset="0"/>
              </a:rPr>
              <a:t>Treatment of periodontal disease during pregnancy associated with reduced risk of </a:t>
            </a:r>
            <a:r>
              <a:rPr lang="en-US" sz="2200" b="1" kern="0" dirty="0" smtClean="0">
                <a:latin typeface="Arial" pitchFamily="34" charset="0"/>
                <a:cs typeface="Arial" pitchFamily="34" charset="0"/>
              </a:rPr>
              <a:t>PLBW</a:t>
            </a:r>
            <a:endParaRPr lang="en-US" sz="2200" b="1" kern="0" dirty="0">
              <a:latin typeface="Arial" pitchFamily="34" charset="0"/>
              <a:cs typeface="Arial" pitchFamily="34" charset="0"/>
            </a:endParaRPr>
          </a:p>
          <a:p>
            <a:pPr>
              <a:defRPr/>
            </a:pPr>
            <a:r>
              <a:rPr lang="en-US" sz="2200" b="1" kern="0" dirty="0" smtClean="0">
                <a:latin typeface="Arial" pitchFamily="34" charset="0"/>
                <a:cs typeface="Arial" pitchFamily="34" charset="0"/>
              </a:rPr>
              <a:t>84</a:t>
            </a:r>
            <a:r>
              <a:rPr lang="en-US" sz="2200" b="1" kern="0" dirty="0">
                <a:latin typeface="Arial" pitchFamily="34" charset="0"/>
                <a:cs typeface="Arial" pitchFamily="34" charset="0"/>
              </a:rPr>
              <a:t>% reduction of premature births in women who received scaling and root planing during </a:t>
            </a:r>
            <a:r>
              <a:rPr lang="en-US" sz="2200" b="1" kern="0" dirty="0" smtClean="0">
                <a:latin typeface="Arial" pitchFamily="34" charset="0"/>
                <a:cs typeface="Arial" pitchFamily="34" charset="0"/>
              </a:rPr>
              <a:t>pregnancy  </a:t>
            </a:r>
            <a:r>
              <a:rPr lang="en-US" sz="1700" b="1" kern="0" dirty="0" smtClean="0">
                <a:latin typeface="Arial" pitchFamily="34" charset="0"/>
                <a:cs typeface="Arial" pitchFamily="34" charset="0"/>
              </a:rPr>
              <a:t>[</a:t>
            </a:r>
            <a:r>
              <a:rPr lang="en-US" sz="1700" b="1" kern="0" dirty="0" err="1" smtClean="0">
                <a:latin typeface="Arial" pitchFamily="34" charset="0"/>
                <a:cs typeface="Arial" pitchFamily="34" charset="0"/>
              </a:rPr>
              <a:t>Jeffcoat</a:t>
            </a:r>
            <a:r>
              <a:rPr lang="en-US" sz="1700" b="1" kern="0" dirty="0" smtClean="0">
                <a:latin typeface="Arial" pitchFamily="34" charset="0"/>
                <a:cs typeface="Arial" pitchFamily="34" charset="0"/>
              </a:rPr>
              <a:t> </a:t>
            </a:r>
            <a:r>
              <a:rPr lang="en-US" sz="1700" b="1" kern="0" dirty="0">
                <a:latin typeface="Arial" pitchFamily="34" charset="0"/>
                <a:cs typeface="Arial" pitchFamily="34" charset="0"/>
              </a:rPr>
              <a:t>et </a:t>
            </a:r>
            <a:r>
              <a:rPr lang="en-US" sz="1700" b="1" kern="0" dirty="0" smtClean="0">
                <a:latin typeface="Arial" pitchFamily="34" charset="0"/>
                <a:cs typeface="Arial" pitchFamily="34" charset="0"/>
              </a:rPr>
              <a:t>al;2003</a:t>
            </a:r>
            <a:r>
              <a:rPr lang="en-US" sz="1700" b="1" kern="0" dirty="0">
                <a:latin typeface="Arial" pitchFamily="34" charset="0"/>
                <a:cs typeface="Arial" pitchFamily="34" charset="0"/>
              </a:rPr>
              <a:t>]</a:t>
            </a:r>
          </a:p>
          <a:p>
            <a:pPr marL="0" indent="0">
              <a:spcBef>
                <a:spcPts val="0"/>
              </a:spcBef>
              <a:buNone/>
              <a:defRPr/>
            </a:pPr>
            <a:endParaRPr lang="en-US" sz="2500" b="1" kern="0" dirty="0">
              <a:solidFill>
                <a:schemeClr val="accent4">
                  <a:lumMod val="75000"/>
                </a:schemeClr>
              </a:solidFill>
              <a:latin typeface="Arial" pitchFamily="34" charset="0"/>
              <a:cs typeface="Arial"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2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p:txBody>
      </p:sp>
      <p:sp>
        <p:nvSpPr>
          <p:cNvPr id="2" name="TextBox 1"/>
          <p:cNvSpPr txBox="1"/>
          <p:nvPr/>
        </p:nvSpPr>
        <p:spPr>
          <a:xfrm>
            <a:off x="381000" y="4953000"/>
            <a:ext cx="3886200" cy="923330"/>
          </a:xfrm>
          <a:prstGeom prst="rect">
            <a:avLst/>
          </a:prstGeom>
          <a:noFill/>
        </p:spPr>
        <p:txBody>
          <a:bodyPr wrap="square" rtlCol="0">
            <a:spAutoFit/>
          </a:bodyPr>
          <a:lstStyle/>
          <a:p>
            <a:r>
              <a:rPr lang="en-US" b="1" u="sng" dirty="0" smtClean="0"/>
              <a:t>Opportunity:  Health Plans can significantly reduce health care costs with even one PLBW case prevented</a:t>
            </a:r>
            <a:endParaRPr lang="en-US" b="1" u="sng" dirty="0"/>
          </a:p>
        </p:txBody>
      </p:sp>
    </p:spTree>
    <p:extLst>
      <p:ext uri="{BB962C8B-B14F-4D97-AF65-F5344CB8AC3E}">
        <p14:creationId xmlns:p14="http://schemas.microsoft.com/office/powerpoint/2010/main" val="1271400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18" y="0"/>
            <a:ext cx="9147018" cy="762000"/>
          </a:xfrm>
          <a:solidFill>
            <a:schemeClr val="accent4">
              <a:lumMod val="60000"/>
              <a:lumOff val="40000"/>
            </a:schemeClr>
          </a:solidFill>
        </p:spPr>
        <p:txBody>
          <a:bodyPr>
            <a:normAutofit/>
          </a:bodyPr>
          <a:lstStyle/>
          <a:p>
            <a:r>
              <a:rPr kumimoji="0" lang="en-US" sz="2500" b="1" i="0" u="none" strike="noStrike" kern="0" cap="none" spc="0" normalizeH="0" baseline="0" noProof="0" dirty="0" smtClean="0">
                <a:ln>
                  <a:noFill/>
                </a:ln>
                <a:solidFill>
                  <a:srgbClr val="FFFFFF"/>
                </a:solidFill>
                <a:effectLst/>
                <a:uLnTx/>
                <a:uFillTx/>
                <a:latin typeface="Arial"/>
                <a:ea typeface="+mj-ea"/>
                <a:cs typeface="Arial"/>
              </a:rPr>
              <a:t>2010: First </a:t>
            </a:r>
            <a:r>
              <a:rPr kumimoji="0" lang="en-US" sz="2500" b="1" i="0" u="sng" strike="noStrike" kern="0" cap="none" spc="0" normalizeH="0" baseline="0" noProof="0" dirty="0" smtClean="0">
                <a:ln>
                  <a:noFill/>
                </a:ln>
                <a:solidFill>
                  <a:srgbClr val="FFFFFF"/>
                </a:solidFill>
                <a:effectLst/>
                <a:uLnTx/>
                <a:uFillTx/>
                <a:latin typeface="Arial"/>
                <a:ea typeface="+mj-ea"/>
                <a:cs typeface="Arial"/>
              </a:rPr>
              <a:t>Fetal Death</a:t>
            </a:r>
            <a:r>
              <a:rPr kumimoji="0" lang="en-US" sz="2500" b="1" i="0" strike="noStrike" kern="0" cap="none" spc="0" normalizeH="0" noProof="0" dirty="0" smtClean="0">
                <a:ln>
                  <a:noFill/>
                </a:ln>
                <a:solidFill>
                  <a:srgbClr val="FFFFFF"/>
                </a:solidFill>
                <a:effectLst/>
                <a:uLnTx/>
                <a:uFillTx/>
                <a:latin typeface="Arial"/>
                <a:ea typeface="+mj-ea"/>
                <a:cs typeface="Arial"/>
              </a:rPr>
              <a:t> </a:t>
            </a:r>
            <a:r>
              <a:rPr kumimoji="0" lang="en-US" sz="2500" b="1" i="0" strike="noStrike" kern="0" cap="none" spc="0" normalizeH="0" baseline="0" noProof="0" dirty="0" smtClean="0">
                <a:ln>
                  <a:noFill/>
                </a:ln>
                <a:solidFill>
                  <a:srgbClr val="FFFFFF"/>
                </a:solidFill>
                <a:effectLst/>
                <a:uLnTx/>
                <a:uFillTx/>
                <a:latin typeface="Arial"/>
                <a:ea typeface="+mj-ea"/>
                <a:cs typeface="Arial"/>
              </a:rPr>
              <a:t>Related</a:t>
            </a:r>
            <a:r>
              <a:rPr kumimoji="0" lang="en-US" sz="2500" b="1" i="0" u="none" strike="noStrike" kern="0" cap="none" spc="0" normalizeH="0" baseline="0" noProof="0" dirty="0" smtClean="0">
                <a:ln>
                  <a:noFill/>
                </a:ln>
                <a:solidFill>
                  <a:srgbClr val="FFFFFF"/>
                </a:solidFill>
                <a:effectLst/>
                <a:uLnTx/>
                <a:uFillTx/>
                <a:latin typeface="Arial"/>
                <a:ea typeface="+mj-ea"/>
                <a:cs typeface="Arial"/>
              </a:rPr>
              <a:t> to Periodontal Disease</a:t>
            </a:r>
            <a:endParaRPr lang="en-US" sz="3600" b="1" dirty="0" smtClean="0">
              <a:solidFill>
                <a:schemeClr val="bg1"/>
              </a:solidFill>
              <a:latin typeface="Arial" pitchFamily="34" charset="0"/>
              <a:cs typeface="Arial" pitchFamily="34" charset="0"/>
            </a:endParaRP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4" descr="16weeks238x218"/>
          <p:cNvPicPr>
            <a:picLocks noChangeAspect="1" noChangeArrowheads="1"/>
          </p:cNvPicPr>
          <p:nvPr/>
        </p:nvPicPr>
        <p:blipFill>
          <a:blip r:embed="rId3"/>
          <a:srcRect/>
          <a:stretch>
            <a:fillRect/>
          </a:stretch>
        </p:blipFill>
        <p:spPr bwMode="auto">
          <a:xfrm>
            <a:off x="2075800" y="914400"/>
            <a:ext cx="4776788" cy="4114800"/>
          </a:xfrm>
          <a:prstGeom prst="rect">
            <a:avLst/>
          </a:prstGeom>
          <a:ln>
            <a:noFill/>
          </a:ln>
          <a:effectLst>
            <a:outerShdw blurRad="292100" dist="139700" dir="2700000" algn="tl" rotWithShape="0">
              <a:srgbClr val="333333">
                <a:alpha val="65000"/>
              </a:srgbClr>
            </a:outerShdw>
          </a:effectLst>
        </p:spPr>
      </p:pic>
      <p:sp>
        <p:nvSpPr>
          <p:cNvPr id="7" name="Rectangle 3"/>
          <p:cNvSpPr>
            <a:spLocks noGrp="1" noChangeArrowheads="1"/>
          </p:cNvSpPr>
          <p:nvPr>
            <p:ph idx="1"/>
          </p:nvPr>
        </p:nvSpPr>
        <p:spPr>
          <a:xfrm>
            <a:off x="533400" y="5181600"/>
            <a:ext cx="8686800" cy="1219200"/>
          </a:xfrm>
        </p:spPr>
        <p:txBody>
          <a:bodyPr>
            <a:normAutofit/>
          </a:bodyPr>
          <a:lstStyle/>
          <a:p>
            <a:pPr>
              <a:spcBef>
                <a:spcPts val="0"/>
              </a:spcBef>
            </a:pPr>
            <a:r>
              <a:rPr lang="en-US" sz="1800" b="1" i="1" dirty="0" smtClean="0">
                <a:solidFill>
                  <a:schemeClr val="accent4">
                    <a:lumMod val="75000"/>
                  </a:schemeClr>
                </a:solidFill>
                <a:latin typeface="Arial" pitchFamily="34" charset="0"/>
                <a:cs typeface="Arial" pitchFamily="34" charset="0"/>
              </a:rPr>
              <a:t>Systemic Inflammatory Response</a:t>
            </a:r>
          </a:p>
          <a:p>
            <a:pPr eaLnBrk="1" hangingPunct="1">
              <a:spcBef>
                <a:spcPts val="0"/>
              </a:spcBef>
              <a:buFont typeface="Arial" pitchFamily="34" charset="0"/>
              <a:buChar char="*"/>
            </a:pPr>
            <a:r>
              <a:rPr lang="en-US" sz="1800" dirty="0" smtClean="0">
                <a:latin typeface="Arial" pitchFamily="34" charset="0"/>
                <a:cs typeface="Arial" pitchFamily="34" charset="0"/>
              </a:rPr>
              <a:t>Prostaglandin E2 (PGE2) release triggers preterm labor and associated PLBW</a:t>
            </a:r>
          </a:p>
          <a:p>
            <a:pPr eaLnBrk="1" hangingPunct="1">
              <a:spcBef>
                <a:spcPts val="0"/>
              </a:spcBef>
              <a:buFont typeface="Arial" pitchFamily="34" charset="0"/>
              <a:buChar char="*"/>
            </a:pPr>
            <a:r>
              <a:rPr lang="en-US" sz="1800" dirty="0" smtClean="0">
                <a:latin typeface="Arial" pitchFamily="34" charset="0"/>
                <a:cs typeface="Arial" pitchFamily="34" charset="0"/>
              </a:rPr>
              <a:t>Significantly </a:t>
            </a:r>
            <a:r>
              <a:rPr lang="en-US" sz="1800" u="sng" dirty="0" smtClean="0">
                <a:latin typeface="Arial" pitchFamily="34" charset="0"/>
                <a:cs typeface="Arial" pitchFamily="34" charset="0"/>
              </a:rPr>
              <a:t>higher PGE2 levels in mothers with periodontal disease </a:t>
            </a:r>
          </a:p>
        </p:txBody>
      </p:sp>
    </p:spTree>
    <p:extLst>
      <p:ext uri="{BB962C8B-B14F-4D97-AF65-F5344CB8AC3E}">
        <p14:creationId xmlns:p14="http://schemas.microsoft.com/office/powerpoint/2010/main" val="2631001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18" y="0"/>
            <a:ext cx="9147018" cy="762000"/>
          </a:xfrm>
          <a:solidFill>
            <a:schemeClr val="accent4">
              <a:lumMod val="60000"/>
              <a:lumOff val="40000"/>
            </a:schemeClr>
          </a:solidFill>
        </p:spPr>
        <p:txBody>
          <a:bodyPr>
            <a:normAutofit/>
          </a:bodyPr>
          <a:lstStyle/>
          <a:p>
            <a:r>
              <a:rPr kumimoji="0" lang="en-US" sz="3000" b="1" i="0" u="none" strike="noStrike" kern="0" cap="none" spc="0" normalizeH="0" baseline="0" noProof="0" dirty="0" smtClean="0">
                <a:ln>
                  <a:noFill/>
                </a:ln>
                <a:solidFill>
                  <a:srgbClr val="FFFFFF"/>
                </a:solidFill>
                <a:effectLst/>
                <a:uLnTx/>
                <a:uFillTx/>
                <a:latin typeface="Arial"/>
                <a:ea typeface="+mj-ea"/>
                <a:cs typeface="Arial"/>
              </a:rPr>
              <a:t>Diabetes</a:t>
            </a:r>
            <a:endParaRPr lang="en-US" sz="3600" b="1" dirty="0" smtClean="0">
              <a:solidFill>
                <a:schemeClr val="bg1"/>
              </a:solidFill>
              <a:latin typeface="Arial" pitchFamily="34" charset="0"/>
              <a:cs typeface="Arial" pitchFamily="34" charset="0"/>
            </a:endParaRP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4" descr="fatman170806_228x338"/>
          <p:cNvPicPr>
            <a:picLocks noChangeAspect="1" noChangeArrowheads="1"/>
          </p:cNvPicPr>
          <p:nvPr/>
        </p:nvPicPr>
        <p:blipFill>
          <a:blip r:embed="rId3"/>
          <a:srcRect/>
          <a:stretch>
            <a:fillRect/>
          </a:stretch>
        </p:blipFill>
        <p:spPr bwMode="auto">
          <a:xfrm>
            <a:off x="304800" y="1143000"/>
            <a:ext cx="2987499" cy="3733800"/>
          </a:xfrm>
          <a:prstGeom prst="rect">
            <a:avLst/>
          </a:prstGeom>
          <a:ln>
            <a:noFill/>
          </a:ln>
          <a:effectLst>
            <a:outerShdw blurRad="292100" dist="139700" dir="2700000" algn="tl" rotWithShape="0">
              <a:srgbClr val="333333">
                <a:alpha val="65000"/>
              </a:srgbClr>
            </a:outerShdw>
          </a:effectLst>
        </p:spPr>
      </p:pic>
      <p:sp>
        <p:nvSpPr>
          <p:cNvPr id="7" name="Rectangle 3"/>
          <p:cNvSpPr>
            <a:spLocks noGrp="1" noChangeArrowheads="1"/>
          </p:cNvSpPr>
          <p:nvPr>
            <p:ph idx="1"/>
          </p:nvPr>
        </p:nvSpPr>
        <p:spPr>
          <a:xfrm>
            <a:off x="3962400" y="1143000"/>
            <a:ext cx="4953000" cy="5029200"/>
          </a:xfrm>
        </p:spPr>
        <p:txBody>
          <a:bodyPr>
            <a:normAutofit lnSpcReduction="10000"/>
          </a:bodyPr>
          <a:lstStyle/>
          <a:p>
            <a:pPr eaLnBrk="1" hangingPunct="1">
              <a:buFont typeface="Arial" pitchFamily="34" charset="0"/>
              <a:buChar char="*"/>
            </a:pPr>
            <a:r>
              <a:rPr lang="en-US" sz="2200" dirty="0" smtClean="0">
                <a:latin typeface="Arial" pitchFamily="34" charset="0"/>
                <a:cs typeface="Arial" pitchFamily="34" charset="0"/>
              </a:rPr>
              <a:t>#6 leading cause of death in America</a:t>
            </a:r>
          </a:p>
          <a:p>
            <a:pPr eaLnBrk="1" hangingPunct="1">
              <a:buFont typeface="Arial" pitchFamily="34" charset="0"/>
              <a:buChar char="*"/>
            </a:pPr>
            <a:r>
              <a:rPr lang="en-US" sz="2200" dirty="0" smtClean="0">
                <a:latin typeface="Arial" pitchFamily="34" charset="0"/>
                <a:cs typeface="Arial" pitchFamily="34" charset="0"/>
              </a:rPr>
              <a:t>7.8% of the population have diabetes</a:t>
            </a:r>
          </a:p>
          <a:p>
            <a:pPr eaLnBrk="1" hangingPunct="1">
              <a:buFont typeface="Arial" pitchFamily="34" charset="0"/>
              <a:buChar char="*"/>
            </a:pPr>
            <a:r>
              <a:rPr lang="en-US" sz="2200" dirty="0" smtClean="0">
                <a:latin typeface="Arial" pitchFamily="34" charset="0"/>
                <a:cs typeface="Arial" pitchFamily="34" charset="0"/>
              </a:rPr>
              <a:t>23.6 million people affected</a:t>
            </a:r>
          </a:p>
          <a:p>
            <a:pPr lvl="1" eaLnBrk="1" hangingPunct="1">
              <a:buFont typeface="Arial" pitchFamily="34" charset="0"/>
              <a:buChar char="*"/>
            </a:pPr>
            <a:r>
              <a:rPr lang="en-US" sz="2200" dirty="0" smtClean="0">
                <a:latin typeface="Arial" pitchFamily="34" charset="0"/>
                <a:cs typeface="Arial" pitchFamily="34" charset="0"/>
              </a:rPr>
              <a:t>17.9 million diagnosed</a:t>
            </a:r>
          </a:p>
          <a:p>
            <a:pPr lvl="1" eaLnBrk="1" hangingPunct="1">
              <a:buFont typeface="Arial" pitchFamily="34" charset="0"/>
              <a:buChar char="*"/>
            </a:pPr>
            <a:r>
              <a:rPr lang="en-US" sz="2200" dirty="0" smtClean="0">
                <a:latin typeface="Arial" pitchFamily="34" charset="0"/>
                <a:cs typeface="Arial" pitchFamily="34" charset="0"/>
              </a:rPr>
              <a:t>5.7 million undiagnosed</a:t>
            </a:r>
          </a:p>
          <a:p>
            <a:pPr>
              <a:buFont typeface="Arial" pitchFamily="34" charset="0"/>
              <a:buChar char="*"/>
            </a:pPr>
            <a:r>
              <a:rPr lang="en-US" sz="2200" dirty="0" smtClean="0">
                <a:latin typeface="Arial" pitchFamily="34" charset="0"/>
                <a:cs typeface="Arial" pitchFamily="34" charset="0"/>
              </a:rPr>
              <a:t>57 million pre-diabetic </a:t>
            </a:r>
          </a:p>
          <a:p>
            <a:pPr>
              <a:buFont typeface="Arial" pitchFamily="34" charset="0"/>
              <a:buChar char="*"/>
            </a:pPr>
            <a:r>
              <a:rPr lang="en-US" sz="2200" dirty="0">
                <a:latin typeface="Arial" pitchFamily="34" charset="0"/>
                <a:cs typeface="Arial" pitchFamily="34" charset="0"/>
              </a:rPr>
              <a:t>Periodontal disease is considered the sixth complication of diabetes</a:t>
            </a:r>
          </a:p>
          <a:p>
            <a:pPr>
              <a:buFont typeface="Arial" pitchFamily="34" charset="0"/>
              <a:buChar char="*"/>
            </a:pPr>
            <a:r>
              <a:rPr lang="en-US" sz="2200" dirty="0" smtClean="0">
                <a:latin typeface="Arial" pitchFamily="34" charset="0"/>
                <a:cs typeface="Arial" pitchFamily="34" charset="0"/>
              </a:rPr>
              <a:t>Those </a:t>
            </a:r>
            <a:r>
              <a:rPr lang="en-US" sz="2200" dirty="0">
                <a:latin typeface="Arial" pitchFamily="34" charset="0"/>
                <a:cs typeface="Arial" pitchFamily="34" charset="0"/>
              </a:rPr>
              <a:t>with periodontal disease have 2 </a:t>
            </a:r>
            <a:r>
              <a:rPr lang="en-US" sz="2200" dirty="0" smtClean="0">
                <a:latin typeface="Arial" pitchFamily="34" charset="0"/>
                <a:cs typeface="Arial" pitchFamily="34" charset="0"/>
              </a:rPr>
              <a:t>X </a:t>
            </a:r>
            <a:r>
              <a:rPr lang="en-US" sz="2200" dirty="0">
                <a:latin typeface="Arial" pitchFamily="34" charset="0"/>
                <a:cs typeface="Arial" pitchFamily="34" charset="0"/>
              </a:rPr>
              <a:t>the prevalence of diabetes as those without periodontal disease</a:t>
            </a:r>
          </a:p>
          <a:p>
            <a:pPr>
              <a:buFont typeface="Arial" pitchFamily="34" charset="0"/>
              <a:buChar char="*"/>
            </a:pPr>
            <a:endParaRPr lang="en-US" sz="2600" b="1" dirty="0" smtClean="0">
              <a:latin typeface="Arial" pitchFamily="34" charset="0"/>
              <a:cs typeface="Arial" pitchFamily="34" charset="0"/>
            </a:endParaRPr>
          </a:p>
        </p:txBody>
      </p:sp>
      <p:sp>
        <p:nvSpPr>
          <p:cNvPr id="2" name="TextBox 1"/>
          <p:cNvSpPr txBox="1"/>
          <p:nvPr/>
        </p:nvSpPr>
        <p:spPr>
          <a:xfrm>
            <a:off x="304801" y="5029200"/>
            <a:ext cx="3886200" cy="923330"/>
          </a:xfrm>
          <a:prstGeom prst="rect">
            <a:avLst/>
          </a:prstGeom>
          <a:noFill/>
        </p:spPr>
        <p:txBody>
          <a:bodyPr wrap="square" rtlCol="0">
            <a:spAutoFit/>
          </a:bodyPr>
          <a:lstStyle/>
          <a:p>
            <a:r>
              <a:rPr lang="en-US" b="1" u="sng" dirty="0" smtClean="0"/>
              <a:t>Opportunity:  Significant Health Plan Cost Savings possible with control of periodontal disease</a:t>
            </a:r>
            <a:endParaRPr lang="en-US" b="1" dirty="0"/>
          </a:p>
        </p:txBody>
      </p:sp>
    </p:spTree>
    <p:extLst>
      <p:ext uri="{BB962C8B-B14F-4D97-AF65-F5344CB8AC3E}">
        <p14:creationId xmlns:p14="http://schemas.microsoft.com/office/powerpoint/2010/main" val="892528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18" y="0"/>
            <a:ext cx="9147018" cy="762000"/>
          </a:xfrm>
          <a:solidFill>
            <a:schemeClr val="accent4">
              <a:lumMod val="60000"/>
              <a:lumOff val="40000"/>
            </a:schemeClr>
          </a:solidFill>
        </p:spPr>
        <p:txBody>
          <a:bodyPr>
            <a:normAutofit fontScale="90000"/>
          </a:bodyPr>
          <a:lstStyle/>
          <a:p>
            <a:r>
              <a:rPr kumimoji="0" lang="en-US" sz="3000" b="1" i="0" u="none" strike="noStrike" kern="0" cap="none" spc="0" normalizeH="0" baseline="0" noProof="0" dirty="0" smtClean="0">
                <a:ln>
                  <a:noFill/>
                </a:ln>
                <a:solidFill>
                  <a:srgbClr val="FFFFFF"/>
                </a:solidFill>
                <a:effectLst/>
                <a:uLnTx/>
                <a:uFillTx/>
                <a:latin typeface="Arial"/>
                <a:ea typeface="+mj-ea"/>
                <a:cs typeface="Arial"/>
              </a:rPr>
              <a:t>Two-Way Linkage</a:t>
            </a:r>
            <a:r>
              <a:rPr kumimoji="0" lang="en-US" sz="3000" b="1" i="0" u="none" strike="noStrike" kern="0" cap="none" spc="0" normalizeH="0" noProof="0" dirty="0" smtClean="0">
                <a:ln>
                  <a:noFill/>
                </a:ln>
                <a:solidFill>
                  <a:srgbClr val="FFFFFF"/>
                </a:solidFill>
                <a:effectLst/>
                <a:uLnTx/>
                <a:uFillTx/>
                <a:latin typeface="Arial"/>
                <a:ea typeface="+mj-ea"/>
                <a:cs typeface="Arial"/>
              </a:rPr>
              <a:t> </a:t>
            </a:r>
            <a:r>
              <a:rPr lang="en-US" sz="3000" b="1" kern="0" dirty="0" smtClean="0">
                <a:solidFill>
                  <a:srgbClr val="FFFFFF"/>
                </a:solidFill>
                <a:latin typeface="Arial"/>
                <a:cs typeface="Arial"/>
              </a:rPr>
              <a:t>Between </a:t>
            </a:r>
            <a:r>
              <a:rPr kumimoji="0" lang="en-US" sz="3000" b="1" i="0" u="none" strike="noStrike" kern="0" cap="none" spc="0" normalizeH="0" baseline="0" noProof="0" dirty="0" smtClean="0">
                <a:ln>
                  <a:noFill/>
                </a:ln>
                <a:solidFill>
                  <a:srgbClr val="FFFFFF"/>
                </a:solidFill>
                <a:effectLst/>
                <a:uLnTx/>
                <a:uFillTx/>
                <a:latin typeface="Arial"/>
                <a:ea typeface="+mj-ea"/>
                <a:cs typeface="Arial"/>
              </a:rPr>
              <a:t>Diabetes and Oral Disease</a:t>
            </a:r>
            <a:endParaRPr lang="en-US" sz="3600" b="1" dirty="0" smtClean="0">
              <a:solidFill>
                <a:schemeClr val="bg1"/>
              </a:solidFill>
              <a:latin typeface="Arial" pitchFamily="34" charset="0"/>
              <a:cs typeface="Arial" pitchFamily="34" charset="0"/>
            </a:endParaRP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3"/>
          <p:cNvSpPr>
            <a:spLocks noGrp="1" noChangeArrowheads="1"/>
          </p:cNvSpPr>
          <p:nvPr>
            <p:ph idx="1"/>
          </p:nvPr>
        </p:nvSpPr>
        <p:spPr>
          <a:xfrm>
            <a:off x="495300" y="990600"/>
            <a:ext cx="8343900" cy="4876800"/>
          </a:xfrm>
        </p:spPr>
        <p:txBody>
          <a:bodyPr/>
          <a:lstStyle/>
          <a:p>
            <a:pPr eaLnBrk="1" hangingPunct="1">
              <a:buFont typeface="Arial" pitchFamily="34" charset="0"/>
              <a:buChar char="*"/>
            </a:pPr>
            <a:r>
              <a:rPr lang="en-US" sz="2400" b="1" dirty="0" smtClean="0">
                <a:latin typeface="Arial" pitchFamily="34" charset="0"/>
                <a:cs typeface="Arial" pitchFamily="34" charset="0"/>
              </a:rPr>
              <a:t>Diabetes predisposes to oral infection and once established the oral infection exacerbates diabetes</a:t>
            </a:r>
          </a:p>
          <a:p>
            <a:pPr eaLnBrk="1" hangingPunct="1">
              <a:buFont typeface="Arial" pitchFamily="34" charset="0"/>
              <a:buChar char="*"/>
            </a:pPr>
            <a:r>
              <a:rPr lang="en-US" sz="2400" b="1" dirty="0" smtClean="0">
                <a:latin typeface="Arial" pitchFamily="34" charset="0"/>
                <a:cs typeface="Arial" pitchFamily="34" charset="0"/>
              </a:rPr>
              <a:t>Greater prevalence, incidence, and severity of periodontal disease found in diabetics</a:t>
            </a:r>
          </a:p>
          <a:p>
            <a:pPr eaLnBrk="1" hangingPunct="1">
              <a:buFont typeface="Arial" pitchFamily="34" charset="0"/>
              <a:buChar char="*"/>
            </a:pPr>
            <a:r>
              <a:rPr lang="en-US" sz="2400" b="1" dirty="0" smtClean="0">
                <a:latin typeface="Arial" pitchFamily="34" charset="0"/>
                <a:cs typeface="Arial" pitchFamily="34" charset="0"/>
              </a:rPr>
              <a:t>Severe periodontal disease found to increase the severity of diabetes </a:t>
            </a:r>
          </a:p>
          <a:p>
            <a:pPr eaLnBrk="1" hangingPunct="1">
              <a:buFont typeface="Wingdings" pitchFamily="2" charset="2"/>
              <a:buNone/>
            </a:pPr>
            <a:endParaRPr lang="en-US" sz="2500" dirty="0" smtClean="0"/>
          </a:p>
        </p:txBody>
      </p:sp>
      <p:pic>
        <p:nvPicPr>
          <p:cNvPr id="7" name="Picture 4" descr="2702_diabetes01"/>
          <p:cNvPicPr>
            <a:picLocks noChangeAspect="1" noChangeArrowheads="1"/>
          </p:cNvPicPr>
          <p:nvPr/>
        </p:nvPicPr>
        <p:blipFill>
          <a:blip r:embed="rId3"/>
          <a:srcRect/>
          <a:stretch>
            <a:fillRect/>
          </a:stretch>
        </p:blipFill>
        <p:spPr bwMode="auto">
          <a:xfrm>
            <a:off x="2001570" y="3429000"/>
            <a:ext cx="5410200" cy="28241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758746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18" y="0"/>
            <a:ext cx="9147018" cy="762000"/>
          </a:xfrm>
          <a:solidFill>
            <a:schemeClr val="accent4">
              <a:lumMod val="60000"/>
              <a:lumOff val="40000"/>
            </a:schemeClr>
          </a:solidFill>
        </p:spPr>
        <p:txBody>
          <a:bodyPr>
            <a:normAutofit/>
          </a:bodyPr>
          <a:lstStyle/>
          <a:p>
            <a:r>
              <a:rPr kumimoji="0" lang="en-US" sz="2500" b="1" i="0" u="none" strike="noStrike" kern="0" cap="none" spc="0" normalizeH="0" baseline="0" noProof="0" dirty="0" smtClean="0">
                <a:ln>
                  <a:noFill/>
                </a:ln>
                <a:solidFill>
                  <a:srgbClr val="FFFFFF"/>
                </a:solidFill>
                <a:effectLst/>
                <a:uLnTx/>
                <a:uFillTx/>
                <a:latin typeface="Arial"/>
                <a:ea typeface="+mj-ea"/>
                <a:cs typeface="Arial"/>
              </a:rPr>
              <a:t>Why Does Diabetes Continue to Command Our Attention?</a:t>
            </a:r>
            <a:endParaRPr lang="en-US" sz="3600" b="1" dirty="0" smtClean="0">
              <a:solidFill>
                <a:schemeClr val="bg1"/>
              </a:solidFill>
            </a:endParaRP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Box 4"/>
          <p:cNvSpPr txBox="1">
            <a:spLocks noChangeArrowheads="1"/>
          </p:cNvSpPr>
          <p:nvPr/>
        </p:nvSpPr>
        <p:spPr bwMode="auto">
          <a:xfrm>
            <a:off x="228600" y="1447800"/>
            <a:ext cx="8458200" cy="4078039"/>
          </a:xfrm>
          <a:prstGeom prst="rect">
            <a:avLst/>
          </a:prstGeom>
          <a:noFill/>
          <a:ln w="9525">
            <a:noFill/>
            <a:miter lim="800000"/>
            <a:headEnd/>
            <a:tailEnd/>
          </a:ln>
        </p:spPr>
        <p:txBody>
          <a:bodyPr wrap="square">
            <a:spAutoFit/>
          </a:bodyPr>
          <a:lstStyle/>
          <a:p>
            <a:pPr lvl="1">
              <a:defRPr/>
            </a:pPr>
            <a:r>
              <a:rPr lang="en-US" sz="2800" b="1" dirty="0">
                <a:latin typeface="Arial" pitchFamily="34" charset="0"/>
                <a:cs typeface="Arial" pitchFamily="34" charset="0"/>
              </a:rPr>
              <a:t>Because</a:t>
            </a:r>
            <a:r>
              <a:rPr lang="en-US" sz="2800" dirty="0">
                <a:latin typeface="Arial" pitchFamily="34" charset="0"/>
                <a:cs typeface="Arial" pitchFamily="34" charset="0"/>
              </a:rPr>
              <a:t> </a:t>
            </a:r>
            <a:r>
              <a:rPr lang="en-US" sz="2800" b="1" dirty="0">
                <a:solidFill>
                  <a:schemeClr val="accent4">
                    <a:lumMod val="75000"/>
                  </a:schemeClr>
                </a:solidFill>
                <a:effectLst>
                  <a:outerShdw blurRad="38100" dist="38100" dir="2700000" algn="tl">
                    <a:srgbClr val="C0C0C0"/>
                  </a:outerShdw>
                </a:effectLst>
                <a:latin typeface="Arial" pitchFamily="34" charset="0"/>
                <a:cs typeface="Arial" pitchFamily="34" charset="0"/>
              </a:rPr>
              <a:t>EVERY 24 </a:t>
            </a:r>
            <a:r>
              <a:rPr lang="en-US" sz="2800" b="1" dirty="0" smtClean="0">
                <a:solidFill>
                  <a:schemeClr val="accent4">
                    <a:lumMod val="75000"/>
                  </a:schemeClr>
                </a:solidFill>
                <a:effectLst>
                  <a:outerShdw blurRad="38100" dist="38100" dir="2700000" algn="tl">
                    <a:srgbClr val="C0C0C0"/>
                  </a:outerShdw>
                </a:effectLst>
                <a:latin typeface="Arial" pitchFamily="34" charset="0"/>
                <a:cs typeface="Arial" pitchFamily="34" charset="0"/>
              </a:rPr>
              <a:t>Hours </a:t>
            </a:r>
            <a:r>
              <a:rPr lang="en-US" sz="2800" b="1" dirty="0">
                <a:latin typeface="Arial" pitchFamily="34" charset="0"/>
                <a:cs typeface="Arial" pitchFamily="34" charset="0"/>
              </a:rPr>
              <a:t>there are:</a:t>
            </a:r>
          </a:p>
          <a:p>
            <a:pPr>
              <a:defRPr/>
            </a:pPr>
            <a:endParaRPr lang="en-US" sz="2600" b="1" dirty="0">
              <a:solidFill>
                <a:srgbClr val="67BB49"/>
              </a:solidFill>
              <a:latin typeface="Arial" pitchFamily="34" charset="0"/>
              <a:cs typeface="Arial" pitchFamily="34" charset="0"/>
            </a:endParaRPr>
          </a:p>
          <a:p>
            <a:pPr marL="1312863" lvl="2">
              <a:spcAft>
                <a:spcPts val="2400"/>
              </a:spcAft>
              <a:defRPr/>
            </a:pPr>
            <a:r>
              <a:rPr lang="en-US" sz="2500" dirty="0" smtClean="0">
                <a:latin typeface="Arial" pitchFamily="34" charset="0"/>
                <a:cs typeface="Arial" pitchFamily="34" charset="0"/>
              </a:rPr>
              <a:t>*  </a:t>
            </a:r>
            <a:r>
              <a:rPr lang="en-US" sz="2500" b="1" dirty="0" smtClean="0">
                <a:solidFill>
                  <a:schemeClr val="accent4">
                    <a:lumMod val="75000"/>
                  </a:schemeClr>
                </a:solidFill>
                <a:latin typeface="Arial" pitchFamily="34" charset="0"/>
                <a:cs typeface="Arial" pitchFamily="34" charset="0"/>
              </a:rPr>
              <a:t>4,100   </a:t>
            </a:r>
            <a:r>
              <a:rPr lang="en-US" sz="2500" b="1" dirty="0">
                <a:latin typeface="Arial" pitchFamily="34" charset="0"/>
                <a:cs typeface="Arial" pitchFamily="34" charset="0"/>
              </a:rPr>
              <a:t>New Cases of </a:t>
            </a:r>
            <a:r>
              <a:rPr lang="en-US" sz="2500" b="1" dirty="0" smtClean="0">
                <a:latin typeface="Arial" pitchFamily="34" charset="0"/>
                <a:cs typeface="Arial" pitchFamily="34" charset="0"/>
              </a:rPr>
              <a:t>Diabetes</a:t>
            </a:r>
            <a:endParaRPr lang="en-US" sz="2500" b="1" dirty="0">
              <a:latin typeface="Arial" pitchFamily="34" charset="0"/>
              <a:cs typeface="Arial" pitchFamily="34" charset="0"/>
            </a:endParaRPr>
          </a:p>
          <a:p>
            <a:pPr marL="1312863" lvl="2">
              <a:spcAft>
                <a:spcPts val="2400"/>
              </a:spcAft>
              <a:defRPr/>
            </a:pPr>
            <a:r>
              <a:rPr lang="en-US" sz="2500" b="1" dirty="0" smtClean="0">
                <a:latin typeface="Arial" pitchFamily="34" charset="0"/>
                <a:cs typeface="Arial" pitchFamily="34" charset="0"/>
              </a:rPr>
              <a:t>*  </a:t>
            </a:r>
            <a:r>
              <a:rPr lang="en-US" sz="2500" b="1" dirty="0" smtClean="0">
                <a:solidFill>
                  <a:schemeClr val="accent4">
                    <a:lumMod val="75000"/>
                  </a:schemeClr>
                </a:solidFill>
                <a:latin typeface="Arial" pitchFamily="34" charset="0"/>
                <a:cs typeface="Arial" pitchFamily="34" charset="0"/>
              </a:rPr>
              <a:t>810</a:t>
            </a:r>
            <a:r>
              <a:rPr lang="en-US" sz="2500" b="1" dirty="0">
                <a:latin typeface="Arial" pitchFamily="34" charset="0"/>
                <a:cs typeface="Arial" pitchFamily="34" charset="0"/>
              </a:rPr>
              <a:t>	Deaths Due to </a:t>
            </a:r>
            <a:r>
              <a:rPr lang="en-US" sz="2500" b="1" dirty="0" smtClean="0">
                <a:latin typeface="Arial" pitchFamily="34" charset="0"/>
                <a:cs typeface="Arial" pitchFamily="34" charset="0"/>
              </a:rPr>
              <a:t>Diabetes</a:t>
            </a:r>
            <a:endParaRPr lang="en-US" sz="2500" b="1" dirty="0">
              <a:latin typeface="Arial" pitchFamily="34" charset="0"/>
              <a:cs typeface="Arial" pitchFamily="34" charset="0"/>
            </a:endParaRPr>
          </a:p>
          <a:p>
            <a:pPr marL="1312863" lvl="2">
              <a:spcAft>
                <a:spcPts val="2400"/>
              </a:spcAft>
              <a:defRPr/>
            </a:pPr>
            <a:r>
              <a:rPr lang="en-US" sz="2500" b="1" dirty="0" smtClean="0">
                <a:latin typeface="Arial" pitchFamily="34" charset="0"/>
                <a:cs typeface="Arial" pitchFamily="34" charset="0"/>
              </a:rPr>
              <a:t>*  </a:t>
            </a:r>
            <a:r>
              <a:rPr lang="en-US" sz="2500" b="1" dirty="0" smtClean="0">
                <a:solidFill>
                  <a:schemeClr val="accent4">
                    <a:lumMod val="75000"/>
                  </a:schemeClr>
                </a:solidFill>
                <a:latin typeface="Arial" pitchFamily="34" charset="0"/>
                <a:cs typeface="Arial" pitchFamily="34" charset="0"/>
              </a:rPr>
              <a:t>230</a:t>
            </a:r>
            <a:r>
              <a:rPr lang="en-US" sz="2500" b="1" dirty="0">
                <a:latin typeface="Arial" pitchFamily="34" charset="0"/>
                <a:cs typeface="Arial" pitchFamily="34" charset="0"/>
              </a:rPr>
              <a:t>	</a:t>
            </a:r>
            <a:r>
              <a:rPr lang="en-US" sz="2500" b="1" dirty="0" smtClean="0">
                <a:latin typeface="Arial" pitchFamily="34" charset="0"/>
                <a:cs typeface="Arial" pitchFamily="34" charset="0"/>
              </a:rPr>
              <a:t>Amputations</a:t>
            </a:r>
            <a:endParaRPr lang="en-US" sz="2500" b="1" dirty="0">
              <a:latin typeface="Arial" pitchFamily="34" charset="0"/>
              <a:cs typeface="Arial" pitchFamily="34" charset="0"/>
            </a:endParaRPr>
          </a:p>
          <a:p>
            <a:pPr marL="1312863" lvl="2">
              <a:spcAft>
                <a:spcPts val="2400"/>
              </a:spcAft>
              <a:defRPr/>
            </a:pPr>
            <a:r>
              <a:rPr lang="en-US" sz="2500" b="1" dirty="0" smtClean="0">
                <a:latin typeface="Arial" pitchFamily="34" charset="0"/>
                <a:cs typeface="Arial" pitchFamily="34" charset="0"/>
              </a:rPr>
              <a:t>*  </a:t>
            </a:r>
            <a:r>
              <a:rPr lang="en-US" sz="2500" b="1" dirty="0" smtClean="0">
                <a:solidFill>
                  <a:schemeClr val="accent4">
                    <a:lumMod val="75000"/>
                  </a:schemeClr>
                </a:solidFill>
                <a:latin typeface="Arial" pitchFamily="34" charset="0"/>
                <a:cs typeface="Arial" pitchFamily="34" charset="0"/>
              </a:rPr>
              <a:t>120</a:t>
            </a:r>
            <a:r>
              <a:rPr lang="en-US" sz="2500" b="1" dirty="0">
                <a:latin typeface="Arial" pitchFamily="34" charset="0"/>
                <a:cs typeface="Arial" pitchFamily="34" charset="0"/>
              </a:rPr>
              <a:t>	Kidney </a:t>
            </a:r>
            <a:r>
              <a:rPr lang="en-US" sz="2500" b="1" dirty="0" smtClean="0">
                <a:latin typeface="Arial" pitchFamily="34" charset="0"/>
                <a:cs typeface="Arial" pitchFamily="34" charset="0"/>
              </a:rPr>
              <a:t>Failures</a:t>
            </a:r>
            <a:endParaRPr lang="en-US" sz="2500" b="1" dirty="0">
              <a:latin typeface="Arial" pitchFamily="34" charset="0"/>
              <a:cs typeface="Arial" pitchFamily="34" charset="0"/>
            </a:endParaRPr>
          </a:p>
          <a:p>
            <a:pPr marL="1312863" lvl="2">
              <a:spcAft>
                <a:spcPts val="2400"/>
              </a:spcAft>
              <a:defRPr/>
            </a:pPr>
            <a:r>
              <a:rPr lang="en-US" sz="2500" b="1" dirty="0" smtClean="0">
                <a:latin typeface="Arial" pitchFamily="34" charset="0"/>
                <a:cs typeface="Arial" pitchFamily="34" charset="0"/>
              </a:rPr>
              <a:t>*  </a:t>
            </a:r>
            <a:r>
              <a:rPr lang="en-US" sz="2500" b="1" dirty="0" smtClean="0">
                <a:solidFill>
                  <a:schemeClr val="accent4">
                    <a:lumMod val="75000"/>
                  </a:schemeClr>
                </a:solidFill>
                <a:latin typeface="Arial" pitchFamily="34" charset="0"/>
                <a:cs typeface="Arial" pitchFamily="34" charset="0"/>
              </a:rPr>
              <a:t>55</a:t>
            </a:r>
            <a:r>
              <a:rPr lang="en-US" sz="2500" b="1" dirty="0">
                <a:latin typeface="Arial" pitchFamily="34" charset="0"/>
                <a:cs typeface="Arial" pitchFamily="34" charset="0"/>
              </a:rPr>
              <a:t>	New Cases of Blindness</a:t>
            </a:r>
          </a:p>
        </p:txBody>
      </p:sp>
      <p:sp>
        <p:nvSpPr>
          <p:cNvPr id="7" name="Rectangle 6"/>
          <p:cNvSpPr>
            <a:spLocks noChangeArrowheads="1"/>
          </p:cNvSpPr>
          <p:nvPr/>
        </p:nvSpPr>
        <p:spPr bwMode="auto">
          <a:xfrm>
            <a:off x="152400" y="6278563"/>
            <a:ext cx="5380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200" b="1" dirty="0"/>
              <a:t>Source: </a:t>
            </a:r>
            <a:r>
              <a:rPr lang="en-US" sz="1200" b="1" dirty="0" err="1"/>
              <a:t>NIDDK</a:t>
            </a:r>
            <a:r>
              <a:rPr lang="en-US" sz="1200" b="1" dirty="0"/>
              <a:t>, National Diabetes Statistics fact sheet. </a:t>
            </a:r>
            <a:r>
              <a:rPr lang="en-US" sz="1200" b="1" dirty="0" err="1"/>
              <a:t>HHS</a:t>
            </a:r>
            <a:r>
              <a:rPr lang="en-US" sz="1200" b="1" dirty="0"/>
              <a:t>, NIH, 2005</a:t>
            </a:r>
            <a:r>
              <a:rPr lang="en-US" sz="1200" dirty="0"/>
              <a:t>.</a:t>
            </a:r>
          </a:p>
        </p:txBody>
      </p:sp>
    </p:spTree>
    <p:extLst>
      <p:ext uri="{BB962C8B-B14F-4D97-AF65-F5344CB8AC3E}">
        <p14:creationId xmlns:p14="http://schemas.microsoft.com/office/powerpoint/2010/main" val="4844442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18" y="0"/>
            <a:ext cx="9147018" cy="762000"/>
          </a:xfrm>
          <a:solidFill>
            <a:schemeClr val="accent4">
              <a:lumMod val="60000"/>
              <a:lumOff val="40000"/>
            </a:schemeClr>
          </a:solidFill>
        </p:spPr>
        <p:txBody>
          <a:bodyPr>
            <a:normAutofit/>
          </a:bodyPr>
          <a:lstStyle/>
          <a:p>
            <a:r>
              <a:rPr kumimoji="0" lang="en-US" sz="3000" b="1" i="0" u="none" strike="noStrike" kern="0" cap="none" spc="0" normalizeH="0" baseline="0" noProof="0" dirty="0" smtClean="0">
                <a:ln>
                  <a:noFill/>
                </a:ln>
                <a:solidFill>
                  <a:srgbClr val="FFFFFF"/>
                </a:solidFill>
                <a:effectLst/>
                <a:uLnTx/>
                <a:uFillTx/>
                <a:latin typeface="Arial"/>
                <a:ea typeface="+mj-ea"/>
                <a:cs typeface="Arial"/>
              </a:rPr>
              <a:t>Estimated Cost of Diabetes in the United States</a:t>
            </a:r>
            <a:endParaRPr lang="en-US" sz="3600" b="1" dirty="0" smtClean="0">
              <a:solidFill>
                <a:schemeClr val="bg1"/>
              </a:solidFill>
            </a:endParaRP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3"/>
          <p:cNvSpPr txBox="1">
            <a:spLocks noChangeArrowheads="1"/>
          </p:cNvSpPr>
          <p:nvPr/>
        </p:nvSpPr>
        <p:spPr>
          <a:xfrm>
            <a:off x="457200" y="1752600"/>
            <a:ext cx="6324600" cy="2667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3600"/>
              </a:spcBef>
              <a:buNone/>
            </a:pPr>
            <a:r>
              <a:rPr lang="en-US" sz="2500" b="1" dirty="0" smtClean="0">
                <a:latin typeface="Arial" pitchFamily="34" charset="0"/>
                <a:cs typeface="Arial" pitchFamily="34" charset="0"/>
              </a:rPr>
              <a:t>*  Direct Medical Cost:  </a:t>
            </a:r>
            <a:r>
              <a:rPr lang="en-US" sz="2500" b="1" dirty="0" smtClean="0">
                <a:solidFill>
                  <a:schemeClr val="accent4">
                    <a:lumMod val="75000"/>
                  </a:schemeClr>
                </a:solidFill>
                <a:latin typeface="Arial" pitchFamily="34" charset="0"/>
                <a:cs typeface="Arial" pitchFamily="34" charset="0"/>
              </a:rPr>
              <a:t>$116 billion</a:t>
            </a:r>
          </a:p>
          <a:p>
            <a:pPr marL="0" indent="0">
              <a:spcBef>
                <a:spcPts val="3600"/>
              </a:spcBef>
              <a:buNone/>
            </a:pPr>
            <a:r>
              <a:rPr lang="en-US" sz="2500" b="1" dirty="0" smtClean="0">
                <a:latin typeface="Arial" pitchFamily="34" charset="0"/>
                <a:cs typeface="Arial" pitchFamily="34" charset="0"/>
              </a:rPr>
              <a:t>*  Indirect Cost: </a:t>
            </a:r>
            <a:r>
              <a:rPr lang="en-US" sz="2500" b="1" dirty="0" smtClean="0">
                <a:solidFill>
                  <a:schemeClr val="accent4">
                    <a:lumMod val="75000"/>
                  </a:schemeClr>
                </a:solidFill>
                <a:latin typeface="Arial" pitchFamily="34" charset="0"/>
                <a:cs typeface="Arial" pitchFamily="34" charset="0"/>
              </a:rPr>
              <a:t>$58 billion</a:t>
            </a:r>
          </a:p>
          <a:p>
            <a:pPr marL="0" indent="0">
              <a:spcBef>
                <a:spcPts val="3600"/>
              </a:spcBef>
              <a:buNone/>
            </a:pPr>
            <a:r>
              <a:rPr lang="en-US" sz="2500" b="1" dirty="0" smtClean="0">
                <a:latin typeface="Arial" pitchFamily="34" charset="0"/>
                <a:cs typeface="Arial" pitchFamily="34" charset="0"/>
              </a:rPr>
              <a:t>*  Total Cost: </a:t>
            </a:r>
            <a:r>
              <a:rPr lang="en-US" sz="2500" b="1" u="sng" dirty="0" smtClean="0">
                <a:solidFill>
                  <a:schemeClr val="accent4">
                    <a:lumMod val="75000"/>
                  </a:schemeClr>
                </a:solidFill>
                <a:latin typeface="Arial" pitchFamily="34" charset="0"/>
                <a:cs typeface="Arial" pitchFamily="34" charset="0"/>
              </a:rPr>
              <a:t>$174 billion</a:t>
            </a:r>
            <a:endParaRPr lang="en-US" sz="2500" b="1" u="sng" dirty="0">
              <a:solidFill>
                <a:schemeClr val="accent4">
                  <a:lumMod val="75000"/>
                </a:schemeClr>
              </a:solidFill>
              <a:latin typeface="Arial" pitchFamily="34" charset="0"/>
              <a:cs typeface="Arial" pitchFamily="34" charset="0"/>
            </a:endParaRPr>
          </a:p>
        </p:txBody>
      </p:sp>
      <p:pic>
        <p:nvPicPr>
          <p:cNvPr id="7" name="Picture 14" descr="C:\Documents and Settings\loden\Local Settings\Temporary Internet Files\Content.IE5\E7FPNI4M\MP900309188[1].jpg"/>
          <p:cNvPicPr>
            <a:picLocks noChangeAspect="1" noChangeArrowheads="1"/>
          </p:cNvPicPr>
          <p:nvPr/>
        </p:nvPicPr>
        <p:blipFill>
          <a:blip r:embed="rId3" cstate="print"/>
          <a:srcRect/>
          <a:stretch>
            <a:fillRect/>
          </a:stretch>
        </p:blipFill>
        <p:spPr bwMode="auto">
          <a:xfrm>
            <a:off x="5943600" y="1905000"/>
            <a:ext cx="2849420" cy="1894864"/>
          </a:xfrm>
          <a:prstGeom prst="rect">
            <a:avLst/>
          </a:prstGeom>
          <a:ln>
            <a:noFill/>
          </a:ln>
          <a:effectLst>
            <a:softEdge rad="112500"/>
          </a:effectLst>
        </p:spPr>
      </p:pic>
      <p:sp>
        <p:nvSpPr>
          <p:cNvPr id="8" name="Rectangle 7"/>
          <p:cNvSpPr/>
          <p:nvPr/>
        </p:nvSpPr>
        <p:spPr>
          <a:xfrm>
            <a:off x="838200" y="4724400"/>
            <a:ext cx="8001000" cy="590931"/>
          </a:xfrm>
          <a:prstGeom prst="rect">
            <a:avLst/>
          </a:prstGeom>
        </p:spPr>
        <p:txBody>
          <a:bodyPr>
            <a:spAutoFit/>
          </a:bodyPr>
          <a:lstStyle/>
          <a:p>
            <a:pPr eaLnBrk="1" hangingPunct="1">
              <a:lnSpc>
                <a:spcPct val="90000"/>
              </a:lnSpc>
              <a:spcBef>
                <a:spcPct val="60000"/>
              </a:spcBef>
              <a:buClr>
                <a:srgbClr val="67BB49"/>
              </a:buClr>
              <a:defRPr/>
            </a:pPr>
            <a:r>
              <a:rPr lang="en-US" b="1" kern="0" dirty="0">
                <a:latin typeface="Arial"/>
                <a:cs typeface="+mn-cs"/>
              </a:rPr>
              <a:t>Approximately $1 in $10 health care dollars </a:t>
            </a:r>
            <a:r>
              <a:rPr lang="en-US" b="1" kern="0" dirty="0" smtClean="0">
                <a:latin typeface="Arial"/>
              </a:rPr>
              <a:t>(10% of all health care spending) may be </a:t>
            </a:r>
            <a:r>
              <a:rPr lang="en-US" b="1" kern="0" dirty="0" smtClean="0">
                <a:latin typeface="Arial"/>
                <a:cs typeface="+mn-cs"/>
              </a:rPr>
              <a:t>attributed </a:t>
            </a:r>
            <a:r>
              <a:rPr lang="en-US" b="1" kern="0" dirty="0">
                <a:latin typeface="Arial"/>
                <a:cs typeface="+mn-cs"/>
              </a:rPr>
              <a:t>to diabetes.</a:t>
            </a:r>
          </a:p>
        </p:txBody>
      </p:sp>
      <p:sp>
        <p:nvSpPr>
          <p:cNvPr id="9" name="Text Box 4"/>
          <p:cNvSpPr txBox="1">
            <a:spLocks noChangeArrowheads="1"/>
          </p:cNvSpPr>
          <p:nvPr/>
        </p:nvSpPr>
        <p:spPr bwMode="auto">
          <a:xfrm>
            <a:off x="6248400" y="6324600"/>
            <a:ext cx="2667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sz="1200" b="1" dirty="0"/>
              <a:t>Source: CDC 2007</a:t>
            </a:r>
            <a:endParaRPr lang="en-US" sz="1200" dirty="0"/>
          </a:p>
        </p:txBody>
      </p:sp>
    </p:spTree>
    <p:extLst>
      <p:ext uri="{BB962C8B-B14F-4D97-AF65-F5344CB8AC3E}">
        <p14:creationId xmlns:p14="http://schemas.microsoft.com/office/powerpoint/2010/main" val="36606056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18" y="0"/>
            <a:ext cx="9147018" cy="762000"/>
          </a:xfrm>
          <a:solidFill>
            <a:schemeClr val="accent4">
              <a:lumMod val="60000"/>
              <a:lumOff val="40000"/>
            </a:schemeClr>
          </a:solidFill>
        </p:spPr>
        <p:txBody>
          <a:bodyPr>
            <a:normAutofit/>
          </a:bodyPr>
          <a:lstStyle/>
          <a:p>
            <a:r>
              <a:rPr kumimoji="0" lang="en-US" sz="3000" b="1" i="0" u="none" strike="noStrike" kern="0" cap="none" spc="0" normalizeH="0" baseline="0" noProof="0" dirty="0" smtClean="0">
                <a:ln>
                  <a:noFill/>
                </a:ln>
                <a:solidFill>
                  <a:srgbClr val="FFFFFF"/>
                </a:solidFill>
                <a:effectLst/>
                <a:uLnTx/>
                <a:uFillTx/>
                <a:latin typeface="Arial"/>
                <a:ea typeface="+mj-ea"/>
                <a:cs typeface="Arial"/>
              </a:rPr>
              <a:t>Health Plan Implications for Cost and Outcomes</a:t>
            </a:r>
            <a:endParaRPr lang="en-US" sz="3600" b="1" dirty="0" smtClean="0">
              <a:solidFill>
                <a:schemeClr val="bg1"/>
              </a:solidFill>
            </a:endParaRP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3"/>
          <p:cNvSpPr>
            <a:spLocks noGrp="1" noChangeArrowheads="1"/>
          </p:cNvSpPr>
          <p:nvPr>
            <p:ph idx="1"/>
          </p:nvPr>
        </p:nvSpPr>
        <p:spPr>
          <a:xfrm>
            <a:off x="685800" y="1447800"/>
            <a:ext cx="7239000" cy="4273550"/>
          </a:xfrm>
        </p:spPr>
        <p:txBody>
          <a:bodyPr>
            <a:normAutofit lnSpcReduction="10000"/>
          </a:bodyPr>
          <a:lstStyle/>
          <a:p>
            <a:pPr eaLnBrk="1" hangingPunct="1">
              <a:lnSpc>
                <a:spcPct val="100000"/>
              </a:lnSpc>
              <a:buFont typeface="Calibri" pitchFamily="34" charset="0"/>
              <a:buChar char="*"/>
            </a:pPr>
            <a:r>
              <a:rPr lang="en-US" sz="1800" b="1" dirty="0" smtClean="0">
                <a:latin typeface="Arial" pitchFamily="34" charset="0"/>
                <a:cs typeface="Arial" pitchFamily="34" charset="0"/>
              </a:rPr>
              <a:t>Resolution of periodontal infection appears to improve glycemic control in Type 2 diabetics</a:t>
            </a:r>
          </a:p>
          <a:p>
            <a:pPr eaLnBrk="1" hangingPunct="1">
              <a:lnSpc>
                <a:spcPct val="100000"/>
              </a:lnSpc>
              <a:buFont typeface="Calibri" pitchFamily="34" charset="0"/>
              <a:buChar char="*"/>
            </a:pPr>
            <a:endParaRPr lang="en-US" sz="1100" b="1" dirty="0" smtClean="0">
              <a:latin typeface="Arial" pitchFamily="34" charset="0"/>
              <a:cs typeface="Arial" pitchFamily="34" charset="0"/>
            </a:endParaRPr>
          </a:p>
          <a:p>
            <a:pPr>
              <a:buFont typeface="Calibri" pitchFamily="34" charset="0"/>
              <a:buChar char="*"/>
            </a:pPr>
            <a:r>
              <a:rPr lang="en-US" sz="1800" b="1" dirty="0" smtClean="0">
                <a:latin typeface="Arial" pitchFamily="34" charset="0"/>
                <a:cs typeface="Arial" pitchFamily="34" charset="0"/>
              </a:rPr>
              <a:t>Periodontal </a:t>
            </a:r>
            <a:r>
              <a:rPr lang="en-US" sz="1800" b="1" dirty="0">
                <a:latin typeface="Arial" pitchFamily="34" charset="0"/>
                <a:cs typeface="Arial" pitchFamily="34" charset="0"/>
              </a:rPr>
              <a:t>Disease control may also be shown to reduce diabetic </a:t>
            </a:r>
            <a:r>
              <a:rPr lang="en-US" sz="1800" b="1" dirty="0" smtClean="0">
                <a:latin typeface="Arial" pitchFamily="34" charset="0"/>
                <a:cs typeface="Arial" pitchFamily="34" charset="0"/>
              </a:rPr>
              <a:t>complications</a:t>
            </a:r>
          </a:p>
          <a:p>
            <a:pPr>
              <a:buFont typeface="Calibri" pitchFamily="34" charset="0"/>
              <a:buChar char="*"/>
            </a:pPr>
            <a:endParaRPr lang="en-US" sz="1100" b="1" dirty="0">
              <a:latin typeface="Arial" pitchFamily="34" charset="0"/>
              <a:cs typeface="Arial" pitchFamily="34" charset="0"/>
            </a:endParaRPr>
          </a:p>
          <a:p>
            <a:pPr>
              <a:buFont typeface="Calibri" pitchFamily="34" charset="0"/>
              <a:buChar char="*"/>
            </a:pPr>
            <a:r>
              <a:rPr lang="en-US" sz="1800" b="1" dirty="0" smtClean="0">
                <a:latin typeface="Arial" pitchFamily="34" charset="0"/>
                <a:cs typeface="Arial" pitchFamily="34" charset="0"/>
              </a:rPr>
              <a:t>Management </a:t>
            </a:r>
            <a:r>
              <a:rPr lang="en-US" sz="1800" b="1" dirty="0">
                <a:latin typeface="Arial" pitchFamily="34" charset="0"/>
                <a:cs typeface="Arial" pitchFamily="34" charset="0"/>
              </a:rPr>
              <a:t>of Periodontal Disease is becoming an important component of treatment of </a:t>
            </a:r>
            <a:r>
              <a:rPr lang="en-US" sz="1800" b="1" dirty="0" smtClean="0">
                <a:latin typeface="Arial" pitchFamily="34" charset="0"/>
                <a:cs typeface="Arial" pitchFamily="34" charset="0"/>
              </a:rPr>
              <a:t>diabetes</a:t>
            </a:r>
          </a:p>
          <a:p>
            <a:pPr>
              <a:buFont typeface="Calibri" pitchFamily="34" charset="0"/>
              <a:buChar char="*"/>
            </a:pPr>
            <a:endParaRPr lang="en-US" sz="1000" b="1" dirty="0">
              <a:latin typeface="Arial" pitchFamily="34" charset="0"/>
              <a:cs typeface="Arial" pitchFamily="34" charset="0"/>
            </a:endParaRPr>
          </a:p>
          <a:p>
            <a:pPr>
              <a:buFont typeface="Calibri" pitchFamily="34" charset="0"/>
              <a:buChar char="*"/>
            </a:pPr>
            <a:r>
              <a:rPr lang="en-US" sz="1800" b="1" dirty="0" smtClean="0">
                <a:latin typeface="Arial" pitchFamily="34" charset="0"/>
                <a:cs typeface="Arial" pitchFamily="34" charset="0"/>
              </a:rPr>
              <a:t>Someday</a:t>
            </a:r>
            <a:r>
              <a:rPr lang="en-US" sz="1800" b="1" dirty="0">
                <a:latin typeface="Arial" pitchFamily="34" charset="0"/>
                <a:cs typeface="Arial" pitchFamily="34" charset="0"/>
              </a:rPr>
              <a:t>, periodontal therapy may be considered “Medically necessary dental therapy” for diabetics (with coverage provided by or coordinated by the health </a:t>
            </a:r>
            <a:r>
              <a:rPr lang="en-US" sz="1800" b="1" dirty="0" smtClean="0">
                <a:latin typeface="Arial" pitchFamily="34" charset="0"/>
                <a:cs typeface="Arial" pitchFamily="34" charset="0"/>
              </a:rPr>
              <a:t>plan</a:t>
            </a:r>
          </a:p>
          <a:p>
            <a:pPr>
              <a:buFont typeface="Calibri" pitchFamily="34" charset="0"/>
              <a:buChar char="*"/>
            </a:pPr>
            <a:endParaRPr lang="en-US" sz="1000" b="1" dirty="0">
              <a:latin typeface="Arial" pitchFamily="34" charset="0"/>
              <a:cs typeface="Arial" pitchFamily="34" charset="0"/>
            </a:endParaRPr>
          </a:p>
          <a:p>
            <a:pPr>
              <a:buFont typeface="Calibri" pitchFamily="34" charset="0"/>
              <a:buChar char="*"/>
            </a:pPr>
            <a:r>
              <a:rPr lang="en-US" sz="1800" b="1" dirty="0">
                <a:latin typeface="Arial" pitchFamily="34" charset="0"/>
                <a:cs typeface="Arial" pitchFamily="34" charset="0"/>
              </a:rPr>
              <a:t>Conversely, diabetics being treated at a dental office may have their periodontal therapy considered as “medically necessary.”</a:t>
            </a:r>
          </a:p>
          <a:p>
            <a:pPr marL="0" indent="0" eaLnBrk="1" hangingPunct="1">
              <a:lnSpc>
                <a:spcPct val="80000"/>
              </a:lnSpc>
              <a:buNone/>
            </a:pPr>
            <a:endParaRPr lang="en-US" dirty="0" smtClean="0"/>
          </a:p>
        </p:txBody>
      </p:sp>
    </p:spTree>
    <p:extLst>
      <p:ext uri="{BB962C8B-B14F-4D97-AF65-F5344CB8AC3E}">
        <p14:creationId xmlns:p14="http://schemas.microsoft.com/office/powerpoint/2010/main" val="36167074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0"/>
            <a:ext cx="9147018" cy="762000"/>
          </a:xfrm>
          <a:solidFill>
            <a:schemeClr val="accent4">
              <a:lumMod val="60000"/>
              <a:lumOff val="40000"/>
            </a:schemeClr>
          </a:solidFill>
        </p:spPr>
        <p:txBody>
          <a:bodyPr>
            <a:normAutofit/>
          </a:bodyPr>
          <a:lstStyle/>
          <a:p>
            <a:r>
              <a:rPr kumimoji="0" lang="en-US" sz="3000" b="1" i="0" u="none" strike="noStrike" kern="0" cap="none" spc="0" normalizeH="0" baseline="0" noProof="0" dirty="0" smtClean="0">
                <a:ln>
                  <a:noFill/>
                </a:ln>
                <a:solidFill>
                  <a:srgbClr val="FFFFFF"/>
                </a:solidFill>
                <a:effectLst/>
                <a:uLnTx/>
                <a:uFillTx/>
                <a:latin typeface="Arial"/>
                <a:ea typeface="+mj-ea"/>
                <a:cs typeface="Arial"/>
              </a:rPr>
              <a:t>Diabetes</a:t>
            </a:r>
            <a:r>
              <a:rPr kumimoji="0" lang="en-US" sz="3000" b="1" i="0" u="none" strike="noStrike" kern="0" cap="none" spc="0" normalizeH="0" noProof="0" dirty="0" smtClean="0">
                <a:ln>
                  <a:noFill/>
                </a:ln>
                <a:solidFill>
                  <a:srgbClr val="FFFFFF"/>
                </a:solidFill>
                <a:effectLst/>
                <a:uLnTx/>
                <a:uFillTx/>
                <a:latin typeface="Arial"/>
                <a:ea typeface="+mj-ea"/>
                <a:cs typeface="Arial"/>
              </a:rPr>
              <a:t> and </a:t>
            </a:r>
            <a:r>
              <a:rPr lang="en-US" sz="3000" b="1" kern="0" dirty="0" smtClean="0">
                <a:solidFill>
                  <a:srgbClr val="FFFFFF"/>
                </a:solidFill>
                <a:latin typeface="Arial"/>
                <a:cs typeface="Arial"/>
              </a:rPr>
              <a:t>Dental Intervention</a:t>
            </a:r>
            <a:endParaRPr lang="en-US" sz="3600" b="1" dirty="0" smtClean="0">
              <a:solidFill>
                <a:schemeClr val="bg1"/>
              </a:solidFill>
              <a:latin typeface="Arial" pitchFamily="34" charset="0"/>
              <a:cs typeface="Arial" pitchFamily="34" charset="0"/>
            </a:endParaRP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3"/>
          <p:cNvSpPr>
            <a:spLocks noGrp="1" noChangeArrowheads="1"/>
          </p:cNvSpPr>
          <p:nvPr>
            <p:ph idx="1"/>
          </p:nvPr>
        </p:nvSpPr>
        <p:spPr>
          <a:xfrm>
            <a:off x="400050" y="838200"/>
            <a:ext cx="8343900" cy="5257800"/>
          </a:xfrm>
          <a:prstGeom prst="rect">
            <a:avLst/>
          </a:prstGeom>
        </p:spPr>
        <p:txBody>
          <a:bodyPr>
            <a:normAutofit fontScale="92500"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500" b="1" i="1" u="none" strike="noStrike" kern="0" cap="none" spc="0" normalizeH="0" baseline="0" noProof="0" dirty="0" smtClean="0">
                <a:ln>
                  <a:noFill/>
                </a:ln>
                <a:solidFill>
                  <a:schemeClr val="accent4">
                    <a:lumMod val="75000"/>
                  </a:schemeClr>
                </a:solidFill>
                <a:effectLst/>
                <a:uLnTx/>
                <a:uFillTx/>
                <a:latin typeface="Arial" pitchFamily="34" charset="0"/>
                <a:cs typeface="Arial" pitchFamily="34" charset="0"/>
              </a:rPr>
              <a:t>Intervention by Treating Dentist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000" b="1" i="1" u="none" strike="noStrike" kern="0" cap="none" spc="0" normalizeH="0" baseline="0" noProof="0" dirty="0" smtClean="0">
              <a:ln>
                <a:noFill/>
              </a:ln>
              <a:solidFill>
                <a:srgbClr val="67BB49"/>
              </a:solidFill>
              <a:effectLst/>
              <a:uLnTx/>
              <a:uFillTx/>
              <a:latin typeface="Arial" pitchFamily="34" charset="0"/>
              <a:cs typeface="Arial" pitchFamily="34" charset="0"/>
            </a:endParaRPr>
          </a:p>
          <a:p>
            <a:pPr marL="342900" marR="0" lvl="1"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20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Patient Education</a:t>
            </a:r>
          </a:p>
          <a:p>
            <a:pPr marL="342900" marR="0" lvl="1"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20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Scaling and root planing</a:t>
            </a:r>
          </a:p>
          <a:p>
            <a:pPr marL="342900" marR="0" lvl="1"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20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Antibiotic therapy</a:t>
            </a:r>
          </a:p>
          <a:p>
            <a:pPr marL="342900" marR="0" lvl="1"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kern="0" dirty="0" smtClean="0">
                <a:solidFill>
                  <a:sysClr val="windowText" lastClr="000000"/>
                </a:solidFill>
                <a:latin typeface="Arial" pitchFamily="34" charset="0"/>
                <a:cs typeface="Arial" pitchFamily="34" charset="0"/>
              </a:rPr>
              <a:t>Periodontal Maintenance therapy</a:t>
            </a:r>
            <a:endParaRPr kumimoji="0" lang="en-US" sz="220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1" indent="0" defTabSz="914400" eaLnBrk="1" fontAlgn="auto" latinLnBrk="0" hangingPunct="1">
              <a:lnSpc>
                <a:spcPct val="100000"/>
              </a:lnSpc>
              <a:spcBef>
                <a:spcPts val="0"/>
              </a:spcBef>
              <a:spcAft>
                <a:spcPts val="0"/>
              </a:spcAft>
              <a:buClrTx/>
              <a:buSzTx/>
              <a:buNone/>
              <a:tabLst/>
              <a:defRPr/>
            </a:pPr>
            <a:endParaRPr lang="en-US" sz="1200" kern="0" dirty="0">
              <a:solidFill>
                <a:sysClr val="windowText" lastClr="000000"/>
              </a:solidFill>
              <a:latin typeface="Arial" pitchFamily="34" charset="0"/>
              <a:cs typeface="Arial" pitchFamily="34" charset="0"/>
            </a:endParaRPr>
          </a:p>
          <a:p>
            <a:pPr marL="0" indent="0">
              <a:spcBef>
                <a:spcPts val="0"/>
              </a:spcBef>
              <a:buNone/>
              <a:defRPr/>
            </a:pPr>
            <a:r>
              <a:rPr lang="en-US" sz="2500" b="1" i="1" kern="0" dirty="0" smtClean="0">
                <a:solidFill>
                  <a:schemeClr val="accent4">
                    <a:lumMod val="75000"/>
                  </a:schemeClr>
                </a:solidFill>
                <a:latin typeface="Arial" pitchFamily="34" charset="0"/>
                <a:cs typeface="Arial" pitchFamily="34" charset="0"/>
              </a:rPr>
              <a:t>Outreach by LIBERTY Dental Plan</a:t>
            </a:r>
          </a:p>
          <a:p>
            <a:pPr marL="0" indent="0">
              <a:spcBef>
                <a:spcPts val="0"/>
              </a:spcBef>
              <a:buNone/>
              <a:defRPr/>
            </a:pPr>
            <a:endParaRPr lang="en-US" sz="1000" b="1" i="1" kern="0" dirty="0" smtClean="0">
              <a:solidFill>
                <a:schemeClr val="accent4">
                  <a:lumMod val="75000"/>
                </a:schemeClr>
              </a:solidFill>
              <a:latin typeface="Arial" pitchFamily="34" charset="0"/>
              <a:cs typeface="Arial" pitchFamily="34" charset="0"/>
            </a:endParaRPr>
          </a:p>
          <a:p>
            <a:pPr marL="0" indent="0">
              <a:spcBef>
                <a:spcPts val="0"/>
              </a:spcBef>
              <a:buNone/>
              <a:defRPr/>
            </a:pPr>
            <a:r>
              <a:rPr lang="en-US" sz="2200" b="1" kern="0" dirty="0">
                <a:solidFill>
                  <a:sysClr val="windowText" lastClr="000000"/>
                </a:solidFill>
                <a:latin typeface="Arial" pitchFamily="34" charset="0"/>
                <a:cs typeface="Arial" pitchFamily="34" charset="0"/>
              </a:rPr>
              <a:t>Contact Priority</a:t>
            </a:r>
          </a:p>
          <a:p>
            <a:pPr>
              <a:spcBef>
                <a:spcPts val="0"/>
              </a:spcBef>
              <a:defRPr/>
            </a:pPr>
            <a:r>
              <a:rPr lang="en-US" sz="2200" kern="0" dirty="0">
                <a:solidFill>
                  <a:sysClr val="windowText" lastClr="000000"/>
                </a:solidFill>
                <a:latin typeface="Arial" pitchFamily="34" charset="0"/>
                <a:cs typeface="Arial" pitchFamily="34" charset="0"/>
              </a:rPr>
              <a:t>All members who have not utilized at all</a:t>
            </a:r>
          </a:p>
          <a:p>
            <a:pPr>
              <a:spcBef>
                <a:spcPts val="0"/>
              </a:spcBef>
              <a:defRPr/>
            </a:pPr>
            <a:r>
              <a:rPr lang="en-US" sz="2200" kern="0" dirty="0">
                <a:solidFill>
                  <a:sysClr val="windowText" lastClr="000000"/>
                </a:solidFill>
                <a:latin typeface="Arial" pitchFamily="34" charset="0"/>
                <a:cs typeface="Arial" pitchFamily="34" charset="0"/>
              </a:rPr>
              <a:t>All members who have not had Perio treatment</a:t>
            </a:r>
          </a:p>
          <a:p>
            <a:pPr>
              <a:spcBef>
                <a:spcPts val="0"/>
              </a:spcBef>
              <a:defRPr/>
            </a:pPr>
            <a:r>
              <a:rPr lang="en-US" sz="2200" kern="0" dirty="0">
                <a:solidFill>
                  <a:sysClr val="windowText" lastClr="000000"/>
                </a:solidFill>
                <a:latin typeface="Arial" pitchFamily="34" charset="0"/>
                <a:cs typeface="Arial" pitchFamily="34" charset="0"/>
              </a:rPr>
              <a:t>All members who have not had Prophy </a:t>
            </a:r>
            <a:r>
              <a:rPr lang="en-US" sz="2200" kern="0" dirty="0" smtClean="0">
                <a:solidFill>
                  <a:sysClr val="windowText" lastClr="000000"/>
                </a:solidFill>
                <a:latin typeface="Arial" pitchFamily="34" charset="0"/>
                <a:cs typeface="Arial" pitchFamily="34" charset="0"/>
              </a:rPr>
              <a:t>treatment</a:t>
            </a:r>
          </a:p>
          <a:p>
            <a:pPr>
              <a:spcBef>
                <a:spcPts val="0"/>
              </a:spcBef>
              <a:defRPr/>
            </a:pPr>
            <a:endParaRPr lang="en-US" sz="1200" kern="0" dirty="0">
              <a:solidFill>
                <a:sysClr val="windowText" lastClr="000000"/>
              </a:solidFill>
              <a:latin typeface="Arial" pitchFamily="34" charset="0"/>
              <a:cs typeface="Arial" pitchFamily="34" charset="0"/>
            </a:endParaRPr>
          </a:p>
          <a:p>
            <a:pPr marL="0" indent="0">
              <a:spcBef>
                <a:spcPts val="0"/>
              </a:spcBef>
              <a:buNone/>
              <a:defRPr/>
            </a:pPr>
            <a:r>
              <a:rPr lang="en-US" sz="2500" b="1" i="1" kern="0" dirty="0" smtClean="0">
                <a:solidFill>
                  <a:schemeClr val="accent4">
                    <a:lumMod val="75000"/>
                  </a:schemeClr>
                </a:solidFill>
                <a:latin typeface="Arial" pitchFamily="34" charset="0"/>
                <a:cs typeface="Arial" pitchFamily="34" charset="0"/>
              </a:rPr>
              <a:t>Result</a:t>
            </a:r>
          </a:p>
          <a:p>
            <a:pPr marL="0" indent="0">
              <a:spcBef>
                <a:spcPts val="0"/>
              </a:spcBef>
              <a:buNone/>
              <a:defRPr/>
            </a:pPr>
            <a:endParaRPr lang="en-US" sz="1000" b="1" i="1" kern="0" dirty="0" smtClean="0">
              <a:solidFill>
                <a:schemeClr val="accent4">
                  <a:lumMod val="75000"/>
                </a:schemeClr>
              </a:solidFill>
              <a:latin typeface="Arial" pitchFamily="34" charset="0"/>
              <a:cs typeface="Arial" pitchFamily="34" charset="0"/>
            </a:endParaRPr>
          </a:p>
          <a:p>
            <a:pPr marL="342900" lvl="1" indent="-342900">
              <a:spcBef>
                <a:spcPts val="0"/>
              </a:spcBef>
              <a:buFont typeface="Arial" panose="020B0604020202020204" pitchFamily="34" charset="0"/>
              <a:buChar char="•"/>
              <a:defRPr/>
            </a:pPr>
            <a:r>
              <a:rPr lang="en-US" sz="2200" kern="0" dirty="0">
                <a:solidFill>
                  <a:sysClr val="windowText" lastClr="000000"/>
                </a:solidFill>
                <a:latin typeface="Arial" pitchFamily="34" charset="0"/>
                <a:cs typeface="Arial" pitchFamily="34" charset="0"/>
              </a:rPr>
              <a:t>Periodontal therapy improves glycemic control</a:t>
            </a:r>
          </a:p>
          <a:p>
            <a:pPr marL="342900" lvl="1" indent="-342900">
              <a:spcBef>
                <a:spcPts val="0"/>
              </a:spcBef>
              <a:buFont typeface="Arial" panose="020B0604020202020204" pitchFamily="34" charset="0"/>
              <a:buChar char="•"/>
              <a:defRPr/>
            </a:pPr>
            <a:r>
              <a:rPr lang="en-US" sz="2200" kern="0" dirty="0" smtClean="0">
                <a:solidFill>
                  <a:sysClr val="windowText" lastClr="000000"/>
                </a:solidFill>
                <a:latin typeface="Arial" pitchFamily="34" charset="0"/>
                <a:cs typeface="Arial" pitchFamily="34" charset="0"/>
              </a:rPr>
              <a:t>Improved </a:t>
            </a:r>
            <a:r>
              <a:rPr lang="en-US" sz="2200" kern="0" dirty="0">
                <a:solidFill>
                  <a:sysClr val="windowText" lastClr="000000"/>
                </a:solidFill>
                <a:latin typeface="Arial" pitchFamily="34" charset="0"/>
                <a:cs typeface="Arial" pitchFamily="34" charset="0"/>
              </a:rPr>
              <a:t>HBA1c </a:t>
            </a:r>
            <a:r>
              <a:rPr lang="en-US" sz="2200" kern="0" dirty="0" smtClean="0">
                <a:solidFill>
                  <a:sysClr val="windowText" lastClr="000000"/>
                </a:solidFill>
                <a:latin typeface="Arial" pitchFamily="34" charset="0"/>
                <a:cs typeface="Arial" pitchFamily="34" charset="0"/>
              </a:rPr>
              <a:t>levels</a:t>
            </a:r>
          </a:p>
          <a:p>
            <a:pPr marL="342900" lvl="1" indent="-342900">
              <a:spcBef>
                <a:spcPts val="0"/>
              </a:spcBef>
              <a:buFont typeface="Arial" panose="020B0604020202020204" pitchFamily="34" charset="0"/>
              <a:buChar char="•"/>
              <a:defRPr/>
            </a:pPr>
            <a:r>
              <a:rPr lang="en-US" sz="2200" kern="0" dirty="0" smtClean="0">
                <a:solidFill>
                  <a:sysClr val="windowText" lastClr="000000"/>
                </a:solidFill>
                <a:latin typeface="Arial" pitchFamily="34" charset="0"/>
                <a:cs typeface="Arial" pitchFamily="34" charset="0"/>
              </a:rPr>
              <a:t>Improved periodontal health</a:t>
            </a:r>
          </a:p>
          <a:p>
            <a:pPr marL="342900" lvl="1" indent="-342900">
              <a:spcBef>
                <a:spcPts val="0"/>
              </a:spcBef>
              <a:buFont typeface="Arial" panose="020B0604020202020204" pitchFamily="34" charset="0"/>
              <a:buChar char="•"/>
              <a:defRPr/>
            </a:pPr>
            <a:r>
              <a:rPr lang="en-US" sz="2200" kern="0" dirty="0" smtClean="0">
                <a:solidFill>
                  <a:sysClr val="windowText" lastClr="000000"/>
                </a:solidFill>
                <a:latin typeface="Arial" pitchFamily="34" charset="0"/>
                <a:cs typeface="Arial" pitchFamily="34" charset="0"/>
              </a:rPr>
              <a:t>Improved overall health status and quality of life</a:t>
            </a:r>
            <a:endParaRPr lang="en-US" sz="2500" kern="0" dirty="0">
              <a:solidFill>
                <a:schemeClr val="accent4">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2534909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0"/>
            <a:ext cx="9147018" cy="762000"/>
          </a:xfrm>
          <a:solidFill>
            <a:schemeClr val="accent4">
              <a:lumMod val="60000"/>
              <a:lumOff val="40000"/>
            </a:schemeClr>
          </a:solidFill>
        </p:spPr>
        <p:txBody>
          <a:bodyPr>
            <a:normAutofit/>
          </a:bodyPr>
          <a:lstStyle/>
          <a:p>
            <a:r>
              <a:rPr lang="en-US" sz="3000" b="1" kern="0" dirty="0" smtClean="0">
                <a:solidFill>
                  <a:srgbClr val="FFFFFF"/>
                </a:solidFill>
                <a:latin typeface="Arial"/>
                <a:cs typeface="Arial"/>
              </a:rPr>
              <a:t>Medical – Dental Integration</a:t>
            </a:r>
            <a:endParaRPr lang="en-US" sz="3600" b="1" dirty="0" smtClean="0">
              <a:solidFill>
                <a:schemeClr val="bg1"/>
              </a:solidFill>
              <a:latin typeface="Arial" pitchFamily="34" charset="0"/>
              <a:cs typeface="Arial" pitchFamily="34" charset="0"/>
            </a:endParaRP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3"/>
          <p:cNvSpPr>
            <a:spLocks noGrp="1" noChangeArrowheads="1"/>
          </p:cNvSpPr>
          <p:nvPr>
            <p:ph idx="1"/>
          </p:nvPr>
        </p:nvSpPr>
        <p:spPr>
          <a:xfrm>
            <a:off x="495300" y="1066800"/>
            <a:ext cx="8343900" cy="5257800"/>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5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Association between periodontal disease and systemic disease has been demonstrated in:</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5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342900" marR="0" lvl="1" indent="-342900" defTabSz="914400" eaLnBrk="1" fontAlgn="auto" latinLnBrk="0" hangingPunct="1">
              <a:lnSpc>
                <a:spcPct val="100000"/>
              </a:lnSpc>
              <a:spcBef>
                <a:spcPts val="0"/>
              </a:spcBef>
              <a:spcAft>
                <a:spcPts val="0"/>
              </a:spcAft>
              <a:buClrTx/>
              <a:buSzTx/>
              <a:buFont typeface="Arial" pitchFamily="34" charset="0"/>
              <a:buChar char="*"/>
              <a:tabLst/>
              <a:defRPr/>
            </a:pPr>
            <a:r>
              <a:rPr kumimoji="0" lang="en-US" sz="22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Human retrospective studies</a:t>
            </a:r>
          </a:p>
          <a:p>
            <a:pPr marL="342900" marR="0" lvl="1" indent="-342900" defTabSz="914400" eaLnBrk="1" fontAlgn="auto" latinLnBrk="0" hangingPunct="1">
              <a:lnSpc>
                <a:spcPct val="100000"/>
              </a:lnSpc>
              <a:spcBef>
                <a:spcPts val="0"/>
              </a:spcBef>
              <a:spcAft>
                <a:spcPts val="0"/>
              </a:spcAft>
              <a:buClrTx/>
              <a:buSzTx/>
              <a:buFont typeface="Arial" pitchFamily="34" charset="0"/>
              <a:buChar char="*"/>
              <a:tabLst/>
              <a:defRPr/>
            </a:pPr>
            <a:r>
              <a:rPr kumimoji="0" lang="en-US" sz="22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Interventional studies</a:t>
            </a:r>
          </a:p>
          <a:p>
            <a:pPr marL="342900" marR="0" lvl="1" indent="-342900" defTabSz="914400" eaLnBrk="1" fontAlgn="auto" latinLnBrk="0" hangingPunct="1">
              <a:lnSpc>
                <a:spcPct val="100000"/>
              </a:lnSpc>
              <a:spcBef>
                <a:spcPts val="0"/>
              </a:spcBef>
              <a:spcAft>
                <a:spcPts val="0"/>
              </a:spcAft>
              <a:buClrTx/>
              <a:buSzTx/>
              <a:buFont typeface="Arial" pitchFamily="34" charset="0"/>
              <a:buChar char="*"/>
              <a:tabLst/>
              <a:defRPr/>
            </a:pPr>
            <a:r>
              <a:rPr kumimoji="0" lang="en-US" sz="22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Case-control studies</a:t>
            </a:r>
          </a:p>
          <a:p>
            <a:pPr marL="342900" marR="0" lvl="1" indent="-342900" defTabSz="914400" eaLnBrk="1" fontAlgn="auto" latinLnBrk="0" hangingPunct="1">
              <a:lnSpc>
                <a:spcPct val="100000"/>
              </a:lnSpc>
              <a:spcBef>
                <a:spcPts val="0"/>
              </a:spcBef>
              <a:spcAft>
                <a:spcPts val="0"/>
              </a:spcAft>
              <a:buClrTx/>
              <a:buSzTx/>
              <a:buFont typeface="Arial" pitchFamily="34" charset="0"/>
              <a:buChar char="*"/>
              <a:tabLst/>
              <a:defRPr/>
            </a:pPr>
            <a:r>
              <a:rPr kumimoji="0" lang="en-US" sz="22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Micro-biological studies</a:t>
            </a:r>
          </a:p>
          <a:p>
            <a:pPr marL="342900" marR="0" lvl="1" indent="-342900" defTabSz="914400" eaLnBrk="1" fontAlgn="auto" latinLnBrk="0" hangingPunct="1">
              <a:lnSpc>
                <a:spcPct val="100000"/>
              </a:lnSpc>
              <a:spcBef>
                <a:spcPts val="0"/>
              </a:spcBef>
              <a:spcAft>
                <a:spcPts val="0"/>
              </a:spcAft>
              <a:buClrTx/>
              <a:buSzTx/>
              <a:buFont typeface="Arial" pitchFamily="34" charset="0"/>
              <a:buChar char="*"/>
              <a:tabLst/>
              <a:defRPr/>
            </a:pPr>
            <a:r>
              <a:rPr kumimoji="0" lang="en-US" sz="22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Animal studies </a:t>
            </a:r>
          </a:p>
          <a:p>
            <a:pPr marL="0" marR="0" lvl="1" indent="0" defTabSz="914400" eaLnBrk="1" fontAlgn="auto" latinLnBrk="0" hangingPunct="1">
              <a:lnSpc>
                <a:spcPct val="100000"/>
              </a:lnSpc>
              <a:spcBef>
                <a:spcPts val="0"/>
              </a:spcBef>
              <a:spcAft>
                <a:spcPts val="0"/>
              </a:spcAft>
              <a:buClrTx/>
              <a:buSzTx/>
              <a:buNone/>
              <a:tabLst/>
              <a:defRPr/>
            </a:pPr>
            <a:endParaRPr lang="en-US" sz="2200" kern="0" dirty="0">
              <a:solidFill>
                <a:sysClr val="windowText" lastClr="000000"/>
              </a:solidFill>
              <a:latin typeface="Arial" pitchFamily="34" charset="0"/>
              <a:cs typeface="Arial" pitchFamily="34" charset="0"/>
            </a:endParaRPr>
          </a:p>
          <a:p>
            <a:pPr marL="0" marR="0" lvl="1" indent="0" defTabSz="914400" eaLnBrk="1" fontAlgn="auto" latinLnBrk="0" hangingPunct="1">
              <a:lnSpc>
                <a:spcPct val="100000"/>
              </a:lnSpc>
              <a:spcBef>
                <a:spcPts val="0"/>
              </a:spcBef>
              <a:spcAft>
                <a:spcPts val="0"/>
              </a:spcAft>
              <a:buClrTx/>
              <a:buSzTx/>
              <a:buNone/>
              <a:tabLst/>
              <a:defRPr/>
            </a:pPr>
            <a:r>
              <a:rPr kumimoji="0" lang="en-US" sz="22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This is clear evidence of the linkage and mutual benefit</a:t>
            </a:r>
            <a:r>
              <a:rPr kumimoji="0" lang="en-US" sz="2200" b="1" i="0" u="none" strike="noStrike" kern="0" cap="none" spc="0" normalizeH="0" noProof="0" dirty="0" smtClean="0">
                <a:ln>
                  <a:noFill/>
                </a:ln>
                <a:solidFill>
                  <a:sysClr val="windowText" lastClr="000000"/>
                </a:solidFill>
                <a:effectLst/>
                <a:uLnTx/>
                <a:uFillTx/>
                <a:latin typeface="Arial" pitchFamily="34" charset="0"/>
                <a:cs typeface="Arial" pitchFamily="34" charset="0"/>
              </a:rPr>
              <a:t> derived when medical health plans and LIBERTY dental plan works together to improve the oral health, overall health and quality of life of our mutual members</a:t>
            </a:r>
            <a:endParaRPr kumimoji="0" lang="en-US" sz="22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p:txBody>
      </p:sp>
    </p:spTree>
    <p:extLst>
      <p:ext uri="{BB962C8B-B14F-4D97-AF65-F5344CB8AC3E}">
        <p14:creationId xmlns:p14="http://schemas.microsoft.com/office/powerpoint/2010/main" val="479156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46811" y="1295162"/>
            <a:ext cx="5867400" cy="1600438"/>
          </a:xfrm>
          <a:prstGeom prst="rect">
            <a:avLst/>
          </a:prstGeom>
        </p:spPr>
        <p:txBody>
          <a:bodyPr>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sng" strike="noStrike" kern="1200" cap="none" spc="0" normalizeH="0" baseline="0" noProof="0" dirty="0">
                <a:ln>
                  <a:noFill/>
                </a:ln>
                <a:solidFill>
                  <a:sysClr val="windowText" lastClr="000000"/>
                </a:solidFill>
                <a:effectLst/>
                <a:uLnTx/>
                <a:uFillTx/>
                <a:latin typeface="Calibri"/>
                <a:ea typeface="+mn-ea"/>
                <a:cs typeface="Arial" pitchFamily="34" charset="0"/>
              </a:rPr>
              <a:t>Diabetes: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1" i="0" u="sng" strike="noStrike" kern="1200" cap="none" spc="0" normalizeH="0" baseline="0" noProof="0" dirty="0">
              <a:ln>
                <a:noFill/>
              </a:ln>
              <a:solidFill>
                <a:sysClr val="windowText" lastClr="000000"/>
              </a:solidFill>
              <a:effectLst/>
              <a:uLnTx/>
              <a:uFillTx/>
              <a:latin typeface="Calibri"/>
              <a:ea typeface="+mn-ea"/>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ysClr val="windowText" lastClr="000000"/>
                </a:solidFill>
                <a:effectLst/>
                <a:uLnTx/>
                <a:uFillTx/>
                <a:latin typeface="Calibri"/>
                <a:ea typeface="+mn-ea"/>
                <a:cs typeface="Arial" pitchFamily="34" charset="0"/>
              </a:rPr>
              <a:t>Blue Cross Blue Shield of Massachusetts claims data shows that members receiving Dental Prophylaxis and/or Periodontal Treatment had                  </a:t>
            </a:r>
            <a:r>
              <a:rPr kumimoji="0" lang="en-US" sz="1800" b="1" i="0" u="sng" strike="noStrike" kern="1200" cap="none" spc="0" normalizeH="0" baseline="0" noProof="0" dirty="0">
                <a:ln>
                  <a:noFill/>
                </a:ln>
                <a:solidFill>
                  <a:sysClr val="windowText" lastClr="000000"/>
                </a:solidFill>
                <a:effectLst/>
                <a:uLnTx/>
                <a:uFillTx/>
                <a:latin typeface="Calibri"/>
                <a:ea typeface="+mn-ea"/>
                <a:cs typeface="Arial" pitchFamily="34" charset="0"/>
              </a:rPr>
              <a:t>$144</a:t>
            </a:r>
            <a:r>
              <a:rPr kumimoji="0" lang="en-US" sz="1800" b="1" i="0" u="none" strike="noStrike" kern="1200" cap="none" spc="0" normalizeH="0" baseline="0" noProof="0" dirty="0">
                <a:ln>
                  <a:noFill/>
                </a:ln>
                <a:solidFill>
                  <a:sysClr val="windowText" lastClr="000000"/>
                </a:solidFill>
                <a:effectLst/>
                <a:uLnTx/>
                <a:uFillTx/>
                <a:latin typeface="Calibri"/>
                <a:ea typeface="+mn-ea"/>
                <a:cs typeface="Arial" pitchFamily="34" charset="0"/>
              </a:rPr>
              <a:t> </a:t>
            </a:r>
            <a:r>
              <a:rPr kumimoji="0" lang="en-US" sz="1800" b="0" i="0" u="none" strike="noStrike" kern="1200" cap="none" spc="0" normalizeH="0" baseline="0" noProof="0" dirty="0">
                <a:ln>
                  <a:noFill/>
                </a:ln>
                <a:solidFill>
                  <a:sysClr val="windowText" lastClr="000000"/>
                </a:solidFill>
                <a:effectLst/>
                <a:uLnTx/>
                <a:uFillTx/>
                <a:latin typeface="Calibri"/>
                <a:ea typeface="+mn-ea"/>
                <a:cs typeface="Arial" pitchFamily="34" charset="0"/>
              </a:rPr>
              <a:t>PMPM </a:t>
            </a:r>
            <a:r>
              <a:rPr kumimoji="0" lang="en-US" sz="1400" b="0" i="0" u="none" strike="noStrike" kern="1200" cap="none" spc="0" normalizeH="0" baseline="0" noProof="0" dirty="0">
                <a:ln>
                  <a:noFill/>
                </a:ln>
                <a:solidFill>
                  <a:sysClr val="windowText" lastClr="000000"/>
                </a:solidFill>
                <a:effectLst/>
                <a:uLnTx/>
                <a:uFillTx/>
                <a:latin typeface="Calibri"/>
                <a:ea typeface="+mn-ea"/>
                <a:cs typeface="Arial" pitchFamily="34" charset="0"/>
              </a:rPr>
              <a:t>lower medical costs than members that did not seek these treatments. </a:t>
            </a:r>
          </a:p>
        </p:txBody>
      </p:sp>
      <p:sp>
        <p:nvSpPr>
          <p:cNvPr id="7" name="Rectangle 6"/>
          <p:cNvSpPr/>
          <p:nvPr/>
        </p:nvSpPr>
        <p:spPr>
          <a:xfrm>
            <a:off x="1692134" y="2895600"/>
            <a:ext cx="5735638" cy="1631216"/>
          </a:xfrm>
          <a:prstGeom prst="rect">
            <a:avLst/>
          </a:prstGeom>
        </p:spPr>
        <p:txBody>
          <a:bodyPr>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sng" strike="noStrike" kern="1200" cap="none" spc="0" normalizeH="0" baseline="0" noProof="0" dirty="0">
                <a:ln>
                  <a:noFill/>
                </a:ln>
                <a:solidFill>
                  <a:sysClr val="windowText" lastClr="000000"/>
                </a:solidFill>
                <a:effectLst/>
                <a:uLnTx/>
                <a:uFillTx/>
                <a:latin typeface="Calibri"/>
                <a:ea typeface="+mn-ea"/>
                <a:cs typeface="Arial" pitchFamily="34" charset="0"/>
              </a:rPr>
              <a:t>Coronary Artery Disease:</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sng" strike="noStrike" kern="1200" cap="none" spc="0" normalizeH="0" baseline="0" noProof="0" dirty="0">
              <a:ln>
                <a:noFill/>
              </a:ln>
              <a:solidFill>
                <a:sysClr val="windowText" lastClr="000000"/>
              </a:solidFill>
              <a:effectLst/>
              <a:uLnTx/>
              <a:uFillTx/>
              <a:latin typeface="Calibri"/>
              <a:ea typeface="+mn-ea"/>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ysClr val="windowText" lastClr="000000"/>
                </a:solidFill>
                <a:effectLst/>
                <a:uLnTx/>
                <a:uFillTx/>
                <a:latin typeface="Calibri"/>
                <a:ea typeface="+mn-ea"/>
                <a:cs typeface="Arial" pitchFamily="34" charset="0"/>
              </a:rPr>
              <a:t>The same data shows that members suffering from Coronary Artery Disease (CAD) who received Dental Prophylaxis and/or Periodontal Treatment had </a:t>
            </a:r>
            <a:r>
              <a:rPr kumimoji="0" lang="en-US" sz="1800" b="1" i="0" u="sng" strike="noStrike" kern="1200" cap="none" spc="0" normalizeH="0" baseline="0" noProof="0" dirty="0">
                <a:ln>
                  <a:noFill/>
                </a:ln>
                <a:solidFill>
                  <a:sysClr val="windowText" lastClr="000000"/>
                </a:solidFill>
                <a:effectLst/>
                <a:uLnTx/>
                <a:uFillTx/>
                <a:latin typeface="Calibri"/>
                <a:ea typeface="+mn-ea"/>
                <a:cs typeface="Arial" pitchFamily="34" charset="0"/>
              </a:rPr>
              <a:t>$238</a:t>
            </a:r>
            <a:r>
              <a:rPr kumimoji="0" lang="en-US" sz="1800" b="0" i="0" u="none" strike="noStrike" kern="1200" cap="none" spc="0" normalizeH="0" baseline="0" noProof="0" dirty="0">
                <a:ln>
                  <a:noFill/>
                </a:ln>
                <a:solidFill>
                  <a:sysClr val="windowText" lastClr="000000"/>
                </a:solidFill>
                <a:effectLst/>
                <a:uLnTx/>
                <a:uFillTx/>
                <a:latin typeface="Calibri"/>
                <a:ea typeface="+mn-ea"/>
                <a:cs typeface="Arial" pitchFamily="34" charset="0"/>
              </a:rPr>
              <a:t> PMPM </a:t>
            </a:r>
            <a:r>
              <a:rPr kumimoji="0" lang="en-US" sz="1400" b="0" i="0" u="none" strike="noStrike" kern="1200" cap="none" spc="0" normalizeH="0" baseline="0" noProof="0" dirty="0">
                <a:ln>
                  <a:noFill/>
                </a:ln>
                <a:solidFill>
                  <a:sysClr val="windowText" lastClr="000000"/>
                </a:solidFill>
                <a:effectLst/>
                <a:uLnTx/>
                <a:uFillTx/>
                <a:latin typeface="Calibri"/>
                <a:ea typeface="+mn-ea"/>
                <a:cs typeface="Arial" pitchFamily="34" charset="0"/>
              </a:rPr>
              <a:t>lower medical costs than members that did not seek these treatments. </a:t>
            </a:r>
          </a:p>
        </p:txBody>
      </p:sp>
      <p:pic>
        <p:nvPicPr>
          <p:cNvPr id="8" name="Picture 7" descr="Blue Cross Blue Shield of Massachusett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04589" y="4316916"/>
            <a:ext cx="1351844"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1557196" y="5105400"/>
            <a:ext cx="6324600" cy="830262"/>
          </a:xfrm>
          <a:prstGeom prst="rect">
            <a:avLst/>
          </a:prstGeom>
        </p:spPr>
        <p:txBody>
          <a:bodyPr>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1" i="1" u="none" strike="noStrike" kern="1200" cap="none" spc="0" normalizeH="0" baseline="0" noProof="0" dirty="0">
                <a:ln>
                  <a:noFill/>
                </a:ln>
                <a:solidFill>
                  <a:sysClr val="windowText" lastClr="000000"/>
                </a:solidFill>
                <a:effectLst/>
                <a:uLnTx/>
                <a:uFillTx/>
                <a:latin typeface="Calibri"/>
                <a:ea typeface="+mn-ea"/>
                <a:cs typeface="Arial" pitchFamily="34" charset="0"/>
              </a:rPr>
              <a:t>“About 3 times as many patients with diabetes </a:t>
            </a:r>
            <a:r>
              <a:rPr kumimoji="0" lang="en-US" sz="1600" b="0" i="1" u="none" strike="noStrike" kern="1200" cap="none" spc="0" normalizeH="0" baseline="0" noProof="0" dirty="0">
                <a:ln>
                  <a:noFill/>
                </a:ln>
                <a:solidFill>
                  <a:sysClr val="windowText" lastClr="000000"/>
                </a:solidFill>
                <a:effectLst/>
                <a:uLnTx/>
                <a:uFillTx/>
                <a:latin typeface="Calibri"/>
                <a:ea typeface="+mn-ea"/>
                <a:cs typeface="Arial" pitchFamily="34" charset="0"/>
              </a:rPr>
              <a:t>(46.9% versus 16.0%) who were successfully contacted had both a chronic care visit… compared to patients who were not contacted via outreach.”</a:t>
            </a:r>
          </a:p>
        </p:txBody>
      </p:sp>
      <p:sp>
        <p:nvSpPr>
          <p:cNvPr id="11" name="Rectangle 10"/>
          <p:cNvSpPr/>
          <p:nvPr/>
        </p:nvSpPr>
        <p:spPr>
          <a:xfrm>
            <a:off x="1692134" y="5935662"/>
            <a:ext cx="6189662" cy="231775"/>
          </a:xfrm>
          <a:prstGeom prst="rect">
            <a:avLst/>
          </a:prstGeom>
        </p:spPr>
        <p:txBody>
          <a:bodyPr>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ysClr val="windowText" lastClr="000000"/>
                </a:solidFill>
                <a:effectLst/>
                <a:uLnTx/>
                <a:uFillTx/>
                <a:latin typeface="Calibri"/>
                <a:ea typeface="+mn-ea"/>
                <a:cs typeface="Arial" pitchFamily="34" charset="0"/>
              </a:rPr>
              <a:t>According to a recent study published in ‘Population Health Management’ (The official journal of the Care Continuum Alliance)</a:t>
            </a:r>
          </a:p>
        </p:txBody>
      </p:sp>
      <p:sp>
        <p:nvSpPr>
          <p:cNvPr id="13" name="Title 1"/>
          <p:cNvSpPr>
            <a:spLocks noGrp="1"/>
          </p:cNvSpPr>
          <p:nvPr>
            <p:ph type="title"/>
          </p:nvPr>
        </p:nvSpPr>
        <p:spPr>
          <a:xfrm>
            <a:off x="292753" y="228600"/>
            <a:ext cx="8534400" cy="758952"/>
          </a:xfrm>
        </p:spPr>
        <p:txBody>
          <a:bodyPr>
            <a:noAutofit/>
          </a:bodyPr>
          <a:lstStyle/>
          <a:p>
            <a:r>
              <a:rPr lang="en-US" sz="2800" b="1" dirty="0" smtClean="0"/>
              <a:t>Disease Management in the Dental Benefits Industry</a:t>
            </a:r>
            <a:endParaRPr lang="en-US" sz="2800" b="1" dirty="0"/>
          </a:p>
        </p:txBody>
      </p:sp>
    </p:spTree>
    <p:extLst>
      <p:ext uri="{BB962C8B-B14F-4D97-AF65-F5344CB8AC3E}">
        <p14:creationId xmlns:p14="http://schemas.microsoft.com/office/powerpoint/2010/main" val="351972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18" y="0"/>
            <a:ext cx="9147018" cy="762000"/>
          </a:xfrm>
          <a:solidFill>
            <a:schemeClr val="accent4">
              <a:lumMod val="60000"/>
              <a:lumOff val="40000"/>
            </a:schemeClr>
          </a:solidFill>
        </p:spPr>
        <p:txBody>
          <a:bodyPr>
            <a:normAutofit/>
          </a:bodyPr>
          <a:lstStyle/>
          <a:p>
            <a:r>
              <a:rPr kumimoji="0" lang="en-US" sz="2800" b="1" i="0" u="none" strike="noStrike" kern="0" cap="none" spc="0" normalizeH="0" baseline="0" noProof="0" dirty="0" smtClean="0">
                <a:ln>
                  <a:noFill/>
                </a:ln>
                <a:solidFill>
                  <a:srgbClr val="FFFFFF"/>
                </a:solidFill>
                <a:effectLst/>
                <a:uLnTx/>
                <a:uFillTx/>
                <a:latin typeface="Arial"/>
                <a:ea typeface="+mj-ea"/>
                <a:cs typeface="Arial"/>
              </a:rPr>
              <a:t>When Did the Mouth Separate from the Body?</a:t>
            </a:r>
            <a:endParaRPr lang="en-US" sz="3600" b="1" dirty="0" smtClean="0">
              <a:solidFill>
                <a:schemeClr val="bg1"/>
              </a:solidFill>
              <a:latin typeface="Arial" pitchFamily="34" charset="0"/>
              <a:cs typeface="Arial" pitchFamily="34" charset="0"/>
            </a:endParaRP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7"/>
          <p:cNvSpPr>
            <a:spLocks noGrp="1" noChangeArrowheads="1"/>
          </p:cNvSpPr>
          <p:nvPr>
            <p:ph sz="half" idx="1"/>
          </p:nvPr>
        </p:nvSpPr>
        <p:spPr>
          <a:xfrm>
            <a:off x="457200" y="1066800"/>
            <a:ext cx="8077200" cy="685800"/>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 typeface="Wingdings" pitchFamily="2" charset="2"/>
              <a:buNone/>
              <a:tabLst/>
              <a:defRPr/>
            </a:pPr>
            <a:r>
              <a:rPr kumimoji="0" lang="en-US" sz="3200" b="0" i="0" u="none" strike="noStrike" kern="0" cap="none" spc="0" normalizeH="0" baseline="0" noProof="0" dirty="0" smtClean="0">
                <a:ln>
                  <a:noFill/>
                </a:ln>
                <a:solidFill>
                  <a:srgbClr val="67BB49"/>
                </a:solidFill>
                <a:effectLst/>
                <a:uLnTx/>
                <a:uFillTx/>
              </a:rPr>
              <a:t> </a:t>
            </a:r>
            <a:r>
              <a:rPr kumimoji="0" lang="en-US" sz="3200" b="1" i="0" u="none" strike="noStrike" kern="0" cap="none" spc="0" normalizeH="0" baseline="0" noProof="0" dirty="0" smtClean="0">
                <a:ln>
                  <a:noFill/>
                </a:ln>
                <a:solidFill>
                  <a:schemeClr val="accent4">
                    <a:lumMod val="75000"/>
                  </a:schemeClr>
                </a:solidFill>
                <a:effectLst/>
                <a:uLnTx/>
                <a:uFillTx/>
                <a:latin typeface="Arial" pitchFamily="34" charset="0"/>
                <a:cs typeface="Arial" pitchFamily="34" charset="0"/>
              </a:rPr>
              <a:t>Dentistry 			            Medicine</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ysClr val="windowText" lastClr="000000"/>
              </a:solidFill>
              <a:effectLst/>
              <a:uLnTx/>
              <a:uFillTx/>
            </a:endParaRPr>
          </a:p>
        </p:txBody>
      </p:sp>
      <p:pic>
        <p:nvPicPr>
          <p:cNvPr id="7" name="Picture 5" descr="PE0271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1905000"/>
            <a:ext cx="1828800" cy="222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PE01023_"/>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53200" y="1694008"/>
            <a:ext cx="1523999" cy="292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Content Placeholder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a:xfrm>
            <a:off x="3124200" y="3673299"/>
            <a:ext cx="2895600" cy="2317399"/>
          </a:xfrm>
          <a:prstGeom prst="rect">
            <a:avLst/>
          </a:prstGeom>
        </p:spPr>
      </p:pic>
    </p:spTree>
    <p:extLst>
      <p:ext uri="{BB962C8B-B14F-4D97-AF65-F5344CB8AC3E}">
        <p14:creationId xmlns:p14="http://schemas.microsoft.com/office/powerpoint/2010/main" val="36798889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18" y="0"/>
            <a:ext cx="9147018" cy="762000"/>
          </a:xfrm>
          <a:solidFill>
            <a:schemeClr val="accent4">
              <a:lumMod val="60000"/>
              <a:lumOff val="40000"/>
            </a:schemeClr>
          </a:solidFill>
        </p:spPr>
        <p:txBody>
          <a:bodyPr>
            <a:normAutofit/>
          </a:bodyPr>
          <a:lstStyle/>
          <a:p>
            <a:r>
              <a:rPr lang="en-US" sz="3200" b="1" dirty="0">
                <a:solidFill>
                  <a:schemeClr val="bg1"/>
                </a:solidFill>
              </a:rPr>
              <a:t>Disease Management in the Dental Benefits Industry</a:t>
            </a:r>
            <a:endParaRPr lang="en-US" sz="3600" b="1" dirty="0" smtClean="0">
              <a:solidFill>
                <a:schemeClr val="bg1"/>
              </a:solidFill>
            </a:endParaRP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Content Placeholder 2"/>
          <p:cNvSpPr>
            <a:spLocks noGrp="1"/>
          </p:cNvSpPr>
          <p:nvPr>
            <p:ph idx="1"/>
          </p:nvPr>
        </p:nvSpPr>
        <p:spPr>
          <a:xfrm>
            <a:off x="457200" y="1143000"/>
            <a:ext cx="7696200" cy="5257800"/>
          </a:xfrm>
        </p:spPr>
        <p:txBody>
          <a:bodyPr/>
          <a:lstStyle/>
          <a:p>
            <a:pPr marL="571500" lvl="1" indent="-342900" eaLnBrk="1" hangingPunct="1">
              <a:lnSpc>
                <a:spcPct val="100000"/>
              </a:lnSpc>
              <a:spcBef>
                <a:spcPts val="0"/>
              </a:spcBef>
              <a:spcAft>
                <a:spcPts val="1200"/>
              </a:spcAft>
              <a:buFont typeface="Arial" panose="020B0604020202020204" pitchFamily="34" charset="0"/>
              <a:buChar char="•"/>
            </a:pPr>
            <a:r>
              <a:rPr lang="en-US" sz="2000" b="1" dirty="0" smtClean="0">
                <a:latin typeface="Arial" pitchFamily="34" charset="0"/>
                <a:cs typeface="Arial" pitchFamily="34" charset="0"/>
              </a:rPr>
              <a:t>2003 claims data showed that members that received Dental Prophylaxis and/or Periodontal Treatment had $144 PMPM lower medical costs than members that did not seek these treatments. </a:t>
            </a:r>
          </a:p>
          <a:p>
            <a:pPr marL="571500" lvl="1" indent="-342900">
              <a:spcBef>
                <a:spcPts val="0"/>
              </a:spcBef>
              <a:spcAft>
                <a:spcPts val="1200"/>
              </a:spcAft>
              <a:buFont typeface="Arial" panose="020B0604020202020204" pitchFamily="34" charset="0"/>
              <a:buChar char="•"/>
            </a:pPr>
            <a:r>
              <a:rPr lang="en-US" sz="2000" b="1" dirty="0" smtClean="0">
                <a:latin typeface="Arial" pitchFamily="34" charset="0"/>
                <a:cs typeface="Arial" pitchFamily="34" charset="0"/>
              </a:rPr>
              <a:t> 2008 claims data showed an $811 PMPY difference in costs for these two cohorts</a:t>
            </a:r>
          </a:p>
          <a:p>
            <a:pPr marL="571500" lvl="1" indent="-342900" eaLnBrk="1" hangingPunct="1">
              <a:lnSpc>
                <a:spcPct val="100000"/>
              </a:lnSpc>
              <a:spcBef>
                <a:spcPts val="0"/>
              </a:spcBef>
              <a:spcAft>
                <a:spcPts val="1200"/>
              </a:spcAft>
              <a:buFont typeface="Arial" panose="020B0604020202020204" pitchFamily="34" charset="0"/>
              <a:buChar char="•"/>
            </a:pPr>
            <a:r>
              <a:rPr lang="en-US" sz="2000" b="1" dirty="0" smtClean="0">
                <a:latin typeface="Arial" pitchFamily="34" charset="0"/>
                <a:cs typeface="Arial" pitchFamily="34" charset="0"/>
              </a:rPr>
              <a:t>2013 Aetna study shows dental-medical integration, outreach and dental plan design (over 6 years) resulted in hospital admissions down by 3.5%; medical claims costs down by 17%; dental claims costs for major/basic services down by 42%; diabetes control up 45% over 1.5M patients</a:t>
            </a:r>
          </a:p>
          <a:p>
            <a:pPr marL="571500" lvl="1" indent="-342900" eaLnBrk="1" hangingPunct="1">
              <a:lnSpc>
                <a:spcPct val="100000"/>
              </a:lnSpc>
              <a:spcBef>
                <a:spcPts val="0"/>
              </a:spcBef>
              <a:spcAft>
                <a:spcPts val="1200"/>
              </a:spcAft>
              <a:buFont typeface="Arial" panose="020B0604020202020204" pitchFamily="34" charset="0"/>
              <a:buChar char="•"/>
            </a:pPr>
            <a:r>
              <a:rPr lang="en-US" sz="2000" b="1" dirty="0" smtClean="0">
                <a:latin typeface="Arial" pitchFamily="34" charset="0"/>
                <a:cs typeface="Arial" pitchFamily="34" charset="0"/>
              </a:rPr>
              <a:t>Delta of MA program shows outreach, provider incentives lead to 15 percentage points of utilization of Fluoride and Perio Maintenance visits, use of sealants.</a:t>
            </a:r>
          </a:p>
        </p:txBody>
      </p:sp>
    </p:spTree>
    <p:extLst>
      <p:ext uri="{BB962C8B-B14F-4D97-AF65-F5344CB8AC3E}">
        <p14:creationId xmlns:p14="http://schemas.microsoft.com/office/powerpoint/2010/main" val="21052750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9"/>
          <p:cNvSpPr>
            <a:spLocks noChangeArrowheads="1"/>
          </p:cNvSpPr>
          <p:nvPr/>
        </p:nvSpPr>
        <p:spPr bwMode="auto">
          <a:xfrm>
            <a:off x="304800" y="1371600"/>
            <a:ext cx="8458200" cy="514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Clr>
                <a:srgbClr val="480D79"/>
              </a:buClr>
            </a:pPr>
            <a:r>
              <a:rPr lang="en-US" b="1" dirty="0">
                <a:latin typeface="Calibri" pitchFamily="34" charset="0"/>
              </a:rPr>
              <a:t>Identify At Risk Members</a:t>
            </a:r>
          </a:p>
          <a:p>
            <a:pPr marL="889000" lvl="1" indent="-439738">
              <a:spcBef>
                <a:spcPct val="20000"/>
              </a:spcBef>
              <a:buClr>
                <a:srgbClr val="480D79"/>
              </a:buClr>
              <a:buFont typeface="Arial" panose="020B0604020202020204" pitchFamily="34" charset="0"/>
              <a:buChar char="•"/>
            </a:pPr>
            <a:r>
              <a:rPr lang="en-US" sz="1600" dirty="0">
                <a:latin typeface="Calibri" pitchFamily="34" charset="0"/>
              </a:rPr>
              <a:t>Data Mine Medical Claims to identify members with possible medical conditions</a:t>
            </a:r>
          </a:p>
          <a:p>
            <a:pPr marL="889000" lvl="1" indent="-439738">
              <a:spcBef>
                <a:spcPct val="20000"/>
              </a:spcBef>
              <a:buClr>
                <a:srgbClr val="480D79"/>
              </a:buClr>
              <a:buFont typeface="Arial" panose="020B0604020202020204" pitchFamily="34" charset="0"/>
              <a:buChar char="•"/>
            </a:pPr>
            <a:r>
              <a:rPr lang="en-US" sz="1600" dirty="0">
                <a:latin typeface="Calibri" pitchFamily="34" charset="0"/>
              </a:rPr>
              <a:t>Data Mine Dental Claims for periodontal disease</a:t>
            </a:r>
          </a:p>
          <a:p>
            <a:pPr>
              <a:spcBef>
                <a:spcPct val="20000"/>
              </a:spcBef>
              <a:buClr>
                <a:srgbClr val="480D79"/>
              </a:buClr>
            </a:pPr>
            <a:r>
              <a:rPr lang="en-US" b="1" dirty="0">
                <a:latin typeface="Calibri" pitchFamily="34" charset="0"/>
              </a:rPr>
              <a:t>Promote Awareness</a:t>
            </a:r>
          </a:p>
          <a:p>
            <a:pPr marL="889000" lvl="1" indent="-439738">
              <a:spcBef>
                <a:spcPct val="20000"/>
              </a:spcBef>
              <a:buClr>
                <a:srgbClr val="480D79"/>
              </a:buClr>
              <a:buFont typeface="Arial" panose="020B0604020202020204" pitchFamily="34" charset="0"/>
              <a:buChar char="•"/>
            </a:pPr>
            <a:r>
              <a:rPr lang="en-US" sz="1600" dirty="0">
                <a:latin typeface="Calibri" pitchFamily="34" charset="0"/>
              </a:rPr>
              <a:t>Educate members through telephone calls, educational mail pieces and health fairs</a:t>
            </a:r>
          </a:p>
          <a:p>
            <a:pPr marL="889000" lvl="1" indent="-439738">
              <a:spcBef>
                <a:spcPct val="20000"/>
              </a:spcBef>
              <a:buClr>
                <a:srgbClr val="480D79"/>
              </a:buClr>
              <a:buFont typeface="Arial" panose="020B0604020202020204" pitchFamily="34" charset="0"/>
              <a:buChar char="•"/>
            </a:pPr>
            <a:r>
              <a:rPr lang="en-US" sz="1600" dirty="0">
                <a:latin typeface="Calibri" pitchFamily="34" charset="0"/>
              </a:rPr>
              <a:t>Educate providers through dedicated Dental Care Coordinators</a:t>
            </a:r>
          </a:p>
          <a:p>
            <a:pPr>
              <a:spcBef>
                <a:spcPct val="20000"/>
              </a:spcBef>
              <a:buClr>
                <a:srgbClr val="480D79"/>
              </a:buClr>
            </a:pPr>
            <a:r>
              <a:rPr lang="en-US" b="1" dirty="0">
                <a:latin typeface="Calibri" pitchFamily="34" charset="0"/>
              </a:rPr>
              <a:t>Full Case Management</a:t>
            </a:r>
          </a:p>
          <a:p>
            <a:pPr marL="889000" lvl="1" indent="-439738">
              <a:spcBef>
                <a:spcPct val="20000"/>
              </a:spcBef>
              <a:buClr>
                <a:srgbClr val="480D79"/>
              </a:buClr>
              <a:buFont typeface="Arial" panose="020B0604020202020204" pitchFamily="34" charset="0"/>
              <a:buChar char="•"/>
            </a:pPr>
            <a:r>
              <a:rPr lang="en-US" sz="1600" dirty="0">
                <a:latin typeface="Calibri" pitchFamily="34" charset="0"/>
              </a:rPr>
              <a:t>Establish a “Dental Home” for identified Members</a:t>
            </a:r>
          </a:p>
          <a:p>
            <a:pPr marL="889000" lvl="1" indent="-439738">
              <a:spcBef>
                <a:spcPct val="20000"/>
              </a:spcBef>
              <a:buClr>
                <a:srgbClr val="480D79"/>
              </a:buClr>
              <a:buFont typeface="Arial" panose="020B0604020202020204" pitchFamily="34" charset="0"/>
              <a:buChar char="•"/>
            </a:pPr>
            <a:r>
              <a:rPr lang="en-US" sz="1600" dirty="0">
                <a:latin typeface="Calibri" pitchFamily="34" charset="0"/>
              </a:rPr>
              <a:t>Promote a cooperative relationship between Primary Care Dentist and Member</a:t>
            </a:r>
          </a:p>
          <a:p>
            <a:pPr marL="889000" lvl="1" indent="-439738">
              <a:spcBef>
                <a:spcPct val="20000"/>
              </a:spcBef>
              <a:buClr>
                <a:srgbClr val="480D79"/>
              </a:buClr>
              <a:buFont typeface="Arial" panose="020B0604020202020204" pitchFamily="34" charset="0"/>
              <a:buChar char="•"/>
            </a:pPr>
            <a:r>
              <a:rPr lang="en-US" sz="1600" dirty="0">
                <a:latin typeface="Calibri" pitchFamily="34" charset="0"/>
              </a:rPr>
              <a:t>Encourage member engagement and promote at-home oral hygiene behavior</a:t>
            </a:r>
          </a:p>
          <a:p>
            <a:pPr marL="889000" lvl="1" indent="-439738">
              <a:spcBef>
                <a:spcPct val="20000"/>
              </a:spcBef>
              <a:buClr>
                <a:srgbClr val="480D79"/>
              </a:buClr>
              <a:buFont typeface="Arial" panose="020B0604020202020204" pitchFamily="34" charset="0"/>
              <a:buChar char="•"/>
            </a:pPr>
            <a:r>
              <a:rPr lang="en-US" sz="1600" dirty="0">
                <a:latin typeface="Calibri" pitchFamily="34" charset="0"/>
              </a:rPr>
              <a:t>Ensure regular dental visits by setting appointments, reminding members prior to scheduled appointments and, when appropriate, arranging transportation and translation services</a:t>
            </a:r>
          </a:p>
          <a:p>
            <a:pPr>
              <a:spcBef>
                <a:spcPct val="20000"/>
              </a:spcBef>
              <a:buClr>
                <a:srgbClr val="480D79"/>
              </a:buClr>
            </a:pPr>
            <a:r>
              <a:rPr lang="en-US" b="1" dirty="0">
                <a:latin typeface="Calibri" pitchFamily="34" charset="0"/>
              </a:rPr>
              <a:t>Enhanced Benefits</a:t>
            </a:r>
          </a:p>
          <a:p>
            <a:pPr marL="889000" lvl="1" indent="-439738">
              <a:spcBef>
                <a:spcPct val="20000"/>
              </a:spcBef>
              <a:buClr>
                <a:srgbClr val="480D79"/>
              </a:buClr>
              <a:buFont typeface="Arial" panose="020B0604020202020204" pitchFamily="34" charset="0"/>
              <a:buChar char="•"/>
            </a:pPr>
            <a:r>
              <a:rPr lang="en-US" sz="1600" dirty="0">
                <a:latin typeface="Calibri" pitchFamily="34" charset="0"/>
              </a:rPr>
              <a:t>Work </a:t>
            </a:r>
            <a:r>
              <a:rPr lang="en-US" sz="1600" dirty="0" smtClean="0">
                <a:latin typeface="Calibri" pitchFamily="34" charset="0"/>
              </a:rPr>
              <a:t>with Health Plan to provide </a:t>
            </a:r>
            <a:r>
              <a:rPr lang="en-US" sz="1600" dirty="0">
                <a:latin typeface="Calibri" pitchFamily="34" charset="0"/>
              </a:rPr>
              <a:t>enhanced preventive benefits, allowing identified members access to </a:t>
            </a:r>
            <a:r>
              <a:rPr lang="en-US" sz="1600" dirty="0" smtClean="0">
                <a:latin typeface="Calibri" pitchFamily="34" charset="0"/>
              </a:rPr>
              <a:t>additional essential </a:t>
            </a:r>
            <a:r>
              <a:rPr lang="en-US" sz="1600" dirty="0">
                <a:latin typeface="Calibri" pitchFamily="34" charset="0"/>
              </a:rPr>
              <a:t>services on a more frequent basis</a:t>
            </a:r>
          </a:p>
        </p:txBody>
      </p:sp>
      <p:sp>
        <p:nvSpPr>
          <p:cNvPr id="7" name="Title 1"/>
          <p:cNvSpPr>
            <a:spLocks noGrp="1"/>
          </p:cNvSpPr>
          <p:nvPr>
            <p:ph type="title"/>
          </p:nvPr>
        </p:nvSpPr>
        <p:spPr>
          <a:xfrm>
            <a:off x="301752" y="228600"/>
            <a:ext cx="8534400" cy="758952"/>
          </a:xfrm>
        </p:spPr>
        <p:txBody>
          <a:bodyPr>
            <a:noAutofit/>
          </a:bodyPr>
          <a:lstStyle/>
          <a:p>
            <a:r>
              <a:rPr lang="en-US" sz="4400" dirty="0" smtClean="0"/>
              <a:t>LIBERTY’s Methods</a:t>
            </a:r>
            <a:endParaRPr lang="en-US" sz="4400" dirty="0"/>
          </a:p>
        </p:txBody>
      </p:sp>
    </p:spTree>
    <p:extLst>
      <p:ext uri="{BB962C8B-B14F-4D97-AF65-F5344CB8AC3E}">
        <p14:creationId xmlns:p14="http://schemas.microsoft.com/office/powerpoint/2010/main" val="1583814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301752" y="228600"/>
            <a:ext cx="8534400" cy="758952"/>
          </a:xfrm>
        </p:spPr>
        <p:txBody>
          <a:bodyPr>
            <a:noAutofit/>
          </a:bodyPr>
          <a:lstStyle/>
          <a:p>
            <a:r>
              <a:rPr lang="en-US" sz="4400" dirty="0" smtClean="0"/>
              <a:t>Tracking &amp; Reporting</a:t>
            </a:r>
            <a:endParaRPr lang="en-US" sz="4400" dirty="0"/>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1878" y="1143000"/>
            <a:ext cx="6772922" cy="4395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03572" y="5791200"/>
            <a:ext cx="8185959" cy="646331"/>
          </a:xfrm>
          <a:prstGeom prst="rect">
            <a:avLst/>
          </a:prstGeom>
          <a:noFill/>
        </p:spPr>
        <p:txBody>
          <a:bodyPr wrap="none" rtlCol="0">
            <a:spAutoFit/>
          </a:bodyPr>
          <a:lstStyle/>
          <a:p>
            <a:pPr algn="ctr"/>
            <a:r>
              <a:rPr lang="en-US" dirty="0" smtClean="0"/>
              <a:t>Result of Disease Management:  LIBERTY sees some increases in Costs for Diagnostic, </a:t>
            </a:r>
          </a:p>
          <a:p>
            <a:pPr algn="ctr"/>
            <a:r>
              <a:rPr lang="en-US" dirty="0" smtClean="0"/>
              <a:t>Preventive and Basic services, and reductions in Costs for Major Services</a:t>
            </a:r>
            <a:endParaRPr lang="en-US" dirty="0"/>
          </a:p>
        </p:txBody>
      </p:sp>
    </p:spTree>
    <p:extLst>
      <p:ext uri="{BB962C8B-B14F-4D97-AF65-F5344CB8AC3E}">
        <p14:creationId xmlns:p14="http://schemas.microsoft.com/office/powerpoint/2010/main" val="948989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18" y="0"/>
            <a:ext cx="9147018" cy="762000"/>
          </a:xfrm>
          <a:solidFill>
            <a:schemeClr val="accent4">
              <a:lumMod val="60000"/>
              <a:lumOff val="40000"/>
            </a:schemeClr>
          </a:solidFill>
        </p:spPr>
        <p:txBody>
          <a:bodyPr>
            <a:normAutofit/>
          </a:bodyPr>
          <a:lstStyle/>
          <a:p>
            <a:r>
              <a:rPr lang="en-US" sz="3000" b="1" kern="0" dirty="0" smtClean="0">
                <a:solidFill>
                  <a:srgbClr val="FFFFFF"/>
                </a:solidFill>
                <a:latin typeface="Arial"/>
                <a:cs typeface="Arial"/>
              </a:rPr>
              <a:t>LIBERTY Results</a:t>
            </a:r>
            <a:endParaRPr lang="en-US" sz="3600" b="1" dirty="0" smtClean="0">
              <a:solidFill>
                <a:schemeClr val="bg1"/>
              </a:solidFill>
            </a:endParaRP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Content Placeholder 2"/>
          <p:cNvSpPr>
            <a:spLocks noGrp="1"/>
          </p:cNvSpPr>
          <p:nvPr>
            <p:ph idx="1"/>
          </p:nvPr>
        </p:nvSpPr>
        <p:spPr>
          <a:xfrm>
            <a:off x="457200" y="1143000"/>
            <a:ext cx="7696200" cy="5257800"/>
          </a:xfrm>
        </p:spPr>
        <p:txBody>
          <a:bodyPr>
            <a:normAutofit/>
          </a:bodyPr>
          <a:lstStyle/>
          <a:p>
            <a:pPr marL="0" indent="0" eaLnBrk="1" hangingPunct="1">
              <a:buNone/>
            </a:pPr>
            <a:r>
              <a:rPr lang="en-US" sz="2600" b="1" dirty="0" smtClean="0">
                <a:solidFill>
                  <a:srgbClr val="67BB49"/>
                </a:solidFill>
                <a:latin typeface="Arial" pitchFamily="34" charset="0"/>
                <a:cs typeface="Arial" pitchFamily="34" charset="0"/>
              </a:rPr>
              <a:t>Outreach Successes (since 2008)</a:t>
            </a:r>
          </a:p>
          <a:p>
            <a:pPr marL="571500" lvl="1" indent="-342900" eaLnBrk="1" hangingPunct="1">
              <a:lnSpc>
                <a:spcPct val="100000"/>
              </a:lnSpc>
              <a:spcBef>
                <a:spcPts val="0"/>
              </a:spcBef>
              <a:spcAft>
                <a:spcPts val="1200"/>
              </a:spcAft>
              <a:buFont typeface="Arial" panose="020B0604020202020204" pitchFamily="34" charset="0"/>
              <a:buChar char="•"/>
            </a:pPr>
            <a:endParaRPr lang="en-US" sz="2000" b="1" dirty="0" smtClean="0">
              <a:latin typeface="Arial" pitchFamily="34" charset="0"/>
              <a:cs typeface="Arial" pitchFamily="34" charset="0"/>
            </a:endParaRPr>
          </a:p>
          <a:p>
            <a:pPr marL="571500" lvl="1" indent="-342900" eaLnBrk="1" hangingPunct="1">
              <a:lnSpc>
                <a:spcPct val="100000"/>
              </a:lnSpc>
              <a:spcBef>
                <a:spcPts val="0"/>
              </a:spcBef>
              <a:spcAft>
                <a:spcPts val="1200"/>
              </a:spcAft>
              <a:buFont typeface="Arial" panose="020B0604020202020204" pitchFamily="34" charset="0"/>
              <a:buChar char="•"/>
            </a:pPr>
            <a:r>
              <a:rPr lang="en-US" sz="2000" b="1" dirty="0" smtClean="0">
                <a:latin typeface="Arial" pitchFamily="34" charset="0"/>
                <a:cs typeface="Arial" pitchFamily="34" charset="0"/>
              </a:rPr>
              <a:t>Annual Dental Visits (HEDIS) up by over 30 percentage points</a:t>
            </a:r>
          </a:p>
          <a:p>
            <a:pPr marL="571500" lvl="1" indent="-342900" eaLnBrk="1" hangingPunct="1">
              <a:lnSpc>
                <a:spcPct val="100000"/>
              </a:lnSpc>
              <a:spcBef>
                <a:spcPts val="0"/>
              </a:spcBef>
              <a:spcAft>
                <a:spcPts val="1200"/>
              </a:spcAft>
              <a:buFont typeface="Arial" panose="020B0604020202020204" pitchFamily="34" charset="0"/>
              <a:buChar char="•"/>
            </a:pPr>
            <a:r>
              <a:rPr lang="en-US" sz="2000" b="1" dirty="0" smtClean="0">
                <a:latin typeface="Arial" pitchFamily="34" charset="0"/>
                <a:cs typeface="Arial" pitchFamily="34" charset="0"/>
              </a:rPr>
              <a:t>Preventive Services up over 25 percentage points</a:t>
            </a:r>
          </a:p>
          <a:p>
            <a:pPr marL="571500" lvl="1" indent="-342900" eaLnBrk="1" hangingPunct="1">
              <a:lnSpc>
                <a:spcPct val="100000"/>
              </a:lnSpc>
              <a:spcBef>
                <a:spcPts val="0"/>
              </a:spcBef>
              <a:spcAft>
                <a:spcPts val="1200"/>
              </a:spcAft>
              <a:buFont typeface="Arial" panose="020B0604020202020204" pitchFamily="34" charset="0"/>
              <a:buChar char="•"/>
            </a:pPr>
            <a:r>
              <a:rPr lang="en-US" sz="2000" b="1" dirty="0" smtClean="0">
                <a:latin typeface="Arial" pitchFamily="34" charset="0"/>
                <a:cs typeface="Arial" pitchFamily="34" charset="0"/>
              </a:rPr>
              <a:t>Dental Treatment services doubled</a:t>
            </a:r>
          </a:p>
          <a:p>
            <a:pPr marL="571500" lvl="1" indent="-342900" eaLnBrk="1" hangingPunct="1">
              <a:lnSpc>
                <a:spcPct val="100000"/>
              </a:lnSpc>
              <a:spcBef>
                <a:spcPts val="0"/>
              </a:spcBef>
              <a:spcAft>
                <a:spcPts val="1200"/>
              </a:spcAft>
              <a:buFont typeface="Arial" panose="020B0604020202020204" pitchFamily="34" charset="0"/>
              <a:buChar char="•"/>
            </a:pPr>
            <a:r>
              <a:rPr lang="en-US" sz="2000" b="1" dirty="0" smtClean="0">
                <a:latin typeface="Arial" pitchFamily="34" charset="0"/>
                <a:cs typeface="Arial" pitchFamily="34" charset="0"/>
              </a:rPr>
              <a:t>Oral Evaluations up over 30 percentage points</a:t>
            </a:r>
          </a:p>
          <a:p>
            <a:pPr marL="571500" lvl="1" indent="-342900" eaLnBrk="1" hangingPunct="1">
              <a:lnSpc>
                <a:spcPct val="100000"/>
              </a:lnSpc>
              <a:spcBef>
                <a:spcPts val="0"/>
              </a:spcBef>
              <a:spcAft>
                <a:spcPts val="1200"/>
              </a:spcAft>
              <a:buFont typeface="Arial" panose="020B0604020202020204" pitchFamily="34" charset="0"/>
              <a:buChar char="•"/>
            </a:pPr>
            <a:r>
              <a:rPr lang="en-US" sz="2000" b="1" dirty="0" smtClean="0">
                <a:latin typeface="Arial" pitchFamily="34" charset="0"/>
                <a:cs typeface="Arial" pitchFamily="34" charset="0"/>
              </a:rPr>
              <a:t>Utilization of Preventive and Treatment services combined up more than doubled.</a:t>
            </a:r>
          </a:p>
          <a:p>
            <a:pPr marL="571500" lvl="1" indent="-342900" eaLnBrk="1" hangingPunct="1">
              <a:lnSpc>
                <a:spcPct val="100000"/>
              </a:lnSpc>
              <a:spcBef>
                <a:spcPts val="0"/>
              </a:spcBef>
              <a:spcAft>
                <a:spcPts val="1200"/>
              </a:spcAft>
              <a:buFont typeface="Arial" panose="020B0604020202020204" pitchFamily="34" charset="0"/>
              <a:buChar char="•"/>
            </a:pPr>
            <a:r>
              <a:rPr lang="en-US" sz="2000" b="1" dirty="0" smtClean="0">
                <a:latin typeface="Arial" pitchFamily="34" charset="0"/>
                <a:cs typeface="Arial" pitchFamily="34" charset="0"/>
              </a:rPr>
              <a:t>Continuity of care measures up over 30 percentage points</a:t>
            </a:r>
          </a:p>
        </p:txBody>
      </p:sp>
    </p:spTree>
    <p:extLst>
      <p:ext uri="{BB962C8B-B14F-4D97-AF65-F5344CB8AC3E}">
        <p14:creationId xmlns:p14="http://schemas.microsoft.com/office/powerpoint/2010/main" val="20508130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18" y="0"/>
            <a:ext cx="9147018" cy="762000"/>
          </a:xfrm>
          <a:solidFill>
            <a:schemeClr val="accent4">
              <a:lumMod val="60000"/>
              <a:lumOff val="40000"/>
            </a:schemeClr>
          </a:solidFill>
        </p:spPr>
        <p:txBody>
          <a:bodyPr>
            <a:normAutofit/>
          </a:bodyPr>
          <a:lstStyle/>
          <a:p>
            <a:r>
              <a:rPr lang="en-US" sz="3000" b="1" kern="0" dirty="0" smtClean="0">
                <a:solidFill>
                  <a:srgbClr val="FFFFFF"/>
                </a:solidFill>
                <a:latin typeface="Arial"/>
                <a:cs typeface="Arial"/>
              </a:rPr>
              <a:t>Medical-Dental Integration Opportunities</a:t>
            </a:r>
            <a:endParaRPr lang="en-US" sz="3600" b="1" dirty="0" smtClean="0">
              <a:solidFill>
                <a:schemeClr val="bg1"/>
              </a:solidFill>
            </a:endParaRP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Content Placeholder 2"/>
          <p:cNvSpPr>
            <a:spLocks noGrp="1"/>
          </p:cNvSpPr>
          <p:nvPr>
            <p:ph idx="1"/>
          </p:nvPr>
        </p:nvSpPr>
        <p:spPr>
          <a:xfrm>
            <a:off x="457200" y="1143000"/>
            <a:ext cx="7696200" cy="5257800"/>
          </a:xfrm>
        </p:spPr>
        <p:txBody>
          <a:bodyPr>
            <a:normAutofit lnSpcReduction="10000"/>
          </a:bodyPr>
          <a:lstStyle/>
          <a:p>
            <a:pPr marL="571500" lvl="1" indent="-342900" eaLnBrk="1" hangingPunct="1">
              <a:lnSpc>
                <a:spcPct val="100000"/>
              </a:lnSpc>
              <a:spcBef>
                <a:spcPts val="0"/>
              </a:spcBef>
              <a:spcAft>
                <a:spcPts val="1200"/>
              </a:spcAft>
              <a:buFont typeface="Arial" panose="020B0604020202020204" pitchFamily="34" charset="0"/>
              <a:buChar char="•"/>
            </a:pPr>
            <a:r>
              <a:rPr lang="en-US" sz="2000" b="1" dirty="0" smtClean="0">
                <a:latin typeface="Arial" pitchFamily="34" charset="0"/>
                <a:cs typeface="Arial" pitchFamily="34" charset="0"/>
              </a:rPr>
              <a:t>27M people in US see a Dentist that don’t see a Physician</a:t>
            </a:r>
          </a:p>
          <a:p>
            <a:pPr marL="971550" lvl="2" indent="-342900">
              <a:spcBef>
                <a:spcPts val="0"/>
              </a:spcBef>
              <a:spcAft>
                <a:spcPts val="1200"/>
              </a:spcAft>
            </a:pPr>
            <a:r>
              <a:rPr lang="en-US" sz="1600" b="1" dirty="0" smtClean="0">
                <a:latin typeface="Arial" pitchFamily="34" charset="0"/>
                <a:cs typeface="Arial" pitchFamily="34" charset="0"/>
              </a:rPr>
              <a:t>Let’s sensitize Dentists to scout for health issues and cross-refer</a:t>
            </a:r>
          </a:p>
          <a:p>
            <a:pPr marL="571500" lvl="1" indent="-342900" eaLnBrk="1" hangingPunct="1">
              <a:lnSpc>
                <a:spcPct val="100000"/>
              </a:lnSpc>
              <a:spcBef>
                <a:spcPts val="0"/>
              </a:spcBef>
              <a:spcAft>
                <a:spcPts val="1200"/>
              </a:spcAft>
              <a:buFont typeface="Arial" panose="020B0604020202020204" pitchFamily="34" charset="0"/>
              <a:buChar char="•"/>
            </a:pPr>
            <a:r>
              <a:rPr lang="en-US" sz="2000" b="1" dirty="0" smtClean="0">
                <a:latin typeface="Arial" pitchFamily="34" charset="0"/>
                <a:cs typeface="Arial" pitchFamily="34" charset="0"/>
              </a:rPr>
              <a:t>108M people in US see a Physician that don’t see a Dentist</a:t>
            </a:r>
          </a:p>
          <a:p>
            <a:pPr marL="971550" lvl="2" indent="-342900">
              <a:spcBef>
                <a:spcPts val="0"/>
              </a:spcBef>
              <a:spcAft>
                <a:spcPts val="1200"/>
              </a:spcAft>
            </a:pPr>
            <a:r>
              <a:rPr lang="en-US" sz="1600" b="1" dirty="0" smtClean="0">
                <a:latin typeface="Arial" pitchFamily="34" charset="0"/>
                <a:cs typeface="Arial" pitchFamily="34" charset="0"/>
              </a:rPr>
              <a:t>Let’s sensitize Physicians and Health System professionals to scout for oral health issues and cross-refer</a:t>
            </a:r>
          </a:p>
          <a:p>
            <a:pPr marL="571500" lvl="1" indent="-342900" eaLnBrk="1" hangingPunct="1">
              <a:lnSpc>
                <a:spcPct val="100000"/>
              </a:lnSpc>
              <a:spcBef>
                <a:spcPts val="0"/>
              </a:spcBef>
              <a:spcAft>
                <a:spcPts val="1200"/>
              </a:spcAft>
              <a:buFont typeface="Arial" panose="020B0604020202020204" pitchFamily="34" charset="0"/>
              <a:buChar char="•"/>
            </a:pPr>
            <a:r>
              <a:rPr lang="en-US" sz="2000" b="1" dirty="0" smtClean="0">
                <a:latin typeface="Arial" pitchFamily="34" charset="0"/>
                <a:cs typeface="Arial" pitchFamily="34" charset="0"/>
              </a:rPr>
              <a:t>Reduction in Operating Room costs for Early Childhood caries</a:t>
            </a:r>
          </a:p>
          <a:p>
            <a:pPr marL="971550" lvl="2" indent="-342900">
              <a:spcBef>
                <a:spcPts val="0"/>
              </a:spcBef>
              <a:spcAft>
                <a:spcPts val="1200"/>
              </a:spcAft>
            </a:pPr>
            <a:r>
              <a:rPr lang="en-US" sz="1600" b="1" dirty="0" smtClean="0">
                <a:latin typeface="Arial" pitchFamily="34" charset="0"/>
                <a:cs typeface="Arial" pitchFamily="34" charset="0"/>
              </a:rPr>
              <a:t>Early Childhood caries is preventable and is costing substantial cost and suffering</a:t>
            </a:r>
          </a:p>
          <a:p>
            <a:pPr marL="971550" lvl="2" indent="-342900">
              <a:spcBef>
                <a:spcPts val="0"/>
              </a:spcBef>
              <a:spcAft>
                <a:spcPts val="1200"/>
              </a:spcAft>
            </a:pPr>
            <a:r>
              <a:rPr lang="en-US" sz="1600" b="1" dirty="0" smtClean="0">
                <a:latin typeface="Arial" pitchFamily="34" charset="0"/>
                <a:cs typeface="Arial" pitchFamily="34" charset="0"/>
              </a:rPr>
              <a:t>Operating Room costs are often borne by the Health Plan – even for dental cases</a:t>
            </a:r>
          </a:p>
          <a:p>
            <a:pPr marL="685800" lvl="1" indent="-457200">
              <a:spcBef>
                <a:spcPts val="0"/>
              </a:spcBef>
              <a:spcAft>
                <a:spcPts val="1200"/>
              </a:spcAft>
              <a:buFont typeface="Arial" panose="020B0604020202020204" pitchFamily="34" charset="0"/>
              <a:buChar char="•"/>
            </a:pPr>
            <a:r>
              <a:rPr lang="en-US" sz="2000" b="1" dirty="0" smtClean="0">
                <a:latin typeface="Arial" pitchFamily="34" charset="0"/>
                <a:cs typeface="Arial" pitchFamily="34" charset="0"/>
              </a:rPr>
              <a:t>Get Health Plans and Dental Plans coordinating their efforts at making a significant impact on these costs and disease entities</a:t>
            </a:r>
          </a:p>
        </p:txBody>
      </p:sp>
    </p:spTree>
    <p:extLst>
      <p:ext uri="{BB962C8B-B14F-4D97-AF65-F5344CB8AC3E}">
        <p14:creationId xmlns:p14="http://schemas.microsoft.com/office/powerpoint/2010/main" val="41424749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18" y="0"/>
            <a:ext cx="9147018" cy="762000"/>
          </a:xfrm>
          <a:solidFill>
            <a:schemeClr val="accent4">
              <a:lumMod val="60000"/>
              <a:lumOff val="40000"/>
            </a:schemeClr>
          </a:solidFill>
        </p:spPr>
        <p:txBody>
          <a:bodyPr>
            <a:normAutofit/>
          </a:bodyPr>
          <a:lstStyle/>
          <a:p>
            <a:r>
              <a:rPr lang="en-US" sz="3000" b="1" kern="0" dirty="0" smtClean="0">
                <a:solidFill>
                  <a:srgbClr val="FFFFFF"/>
                </a:solidFill>
                <a:latin typeface="Arial"/>
                <a:cs typeface="Arial"/>
              </a:rPr>
              <a:t>Medical-Dental Integration Opportunities</a:t>
            </a:r>
            <a:endParaRPr lang="en-US" sz="3600" b="1" dirty="0" smtClean="0">
              <a:solidFill>
                <a:schemeClr val="bg1"/>
              </a:solidFill>
            </a:endParaRP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Content Placeholder 2"/>
          <p:cNvSpPr>
            <a:spLocks noGrp="1"/>
          </p:cNvSpPr>
          <p:nvPr>
            <p:ph idx="1"/>
          </p:nvPr>
        </p:nvSpPr>
        <p:spPr>
          <a:xfrm>
            <a:off x="457200" y="1143000"/>
            <a:ext cx="7696200" cy="5257800"/>
          </a:xfrm>
        </p:spPr>
        <p:txBody>
          <a:bodyPr>
            <a:normAutofit fontScale="92500"/>
          </a:bodyPr>
          <a:lstStyle/>
          <a:p>
            <a:pPr marL="571500" lvl="1" indent="-342900" eaLnBrk="1" hangingPunct="1">
              <a:lnSpc>
                <a:spcPct val="100000"/>
              </a:lnSpc>
              <a:spcBef>
                <a:spcPts val="0"/>
              </a:spcBef>
              <a:spcAft>
                <a:spcPts val="1200"/>
              </a:spcAft>
              <a:buFont typeface="Arial" panose="020B0604020202020204" pitchFamily="34" charset="0"/>
              <a:buChar char="•"/>
            </a:pPr>
            <a:r>
              <a:rPr lang="en-US" sz="2000" b="1" dirty="0" smtClean="0">
                <a:latin typeface="Arial" pitchFamily="34" charset="0"/>
                <a:cs typeface="Arial" pitchFamily="34" charset="0"/>
              </a:rPr>
              <a:t>Significant Dollars are spent by Dental Plans in age 0-8 children for restoration of primary molars (“baby teeth”)</a:t>
            </a:r>
          </a:p>
          <a:p>
            <a:pPr marL="971550" lvl="2" indent="-342900">
              <a:spcBef>
                <a:spcPts val="0"/>
              </a:spcBef>
              <a:spcAft>
                <a:spcPts val="1200"/>
              </a:spcAft>
            </a:pPr>
            <a:r>
              <a:rPr lang="en-US" sz="1600" b="1" dirty="0">
                <a:latin typeface="Arial" pitchFamily="34" charset="0"/>
                <a:cs typeface="Arial" pitchFamily="34" charset="0"/>
              </a:rPr>
              <a:t>Early Childhood caries is preventable and is costing substantial cost and suffering</a:t>
            </a:r>
          </a:p>
          <a:p>
            <a:pPr marL="971550" lvl="2" indent="-342900">
              <a:spcBef>
                <a:spcPts val="0"/>
              </a:spcBef>
              <a:spcAft>
                <a:spcPts val="1200"/>
              </a:spcAft>
            </a:pPr>
            <a:r>
              <a:rPr lang="en-US" sz="1600" b="1" dirty="0" smtClean="0">
                <a:latin typeface="Arial" pitchFamily="34" charset="0"/>
                <a:cs typeface="Arial" pitchFamily="34" charset="0"/>
              </a:rPr>
              <a:t>Let’s get Early Childhood Caries under control with increased education to expectant mothers, women of child-bearing years, and fluoride therapies for young children</a:t>
            </a:r>
          </a:p>
          <a:p>
            <a:pPr marL="571500" lvl="1" indent="-342900">
              <a:spcBef>
                <a:spcPts val="0"/>
              </a:spcBef>
              <a:spcAft>
                <a:spcPts val="1200"/>
              </a:spcAft>
              <a:buFont typeface="Arial" panose="020B0604020202020204" pitchFamily="34" charset="0"/>
              <a:buChar char="•"/>
            </a:pPr>
            <a:r>
              <a:rPr lang="en-US" sz="2000" b="1" dirty="0">
                <a:latin typeface="Arial" pitchFamily="34" charset="0"/>
                <a:cs typeface="Arial" pitchFamily="34" charset="0"/>
              </a:rPr>
              <a:t>Significant Dollars are spent by Dental Plans in age </a:t>
            </a:r>
            <a:r>
              <a:rPr lang="en-US" sz="2000" b="1" dirty="0" smtClean="0">
                <a:latin typeface="Arial" pitchFamily="34" charset="0"/>
                <a:cs typeface="Arial" pitchFamily="34" charset="0"/>
              </a:rPr>
              <a:t>7-17 children/teens for </a:t>
            </a:r>
            <a:r>
              <a:rPr lang="en-US" sz="2000" b="1" dirty="0">
                <a:latin typeface="Arial" pitchFamily="34" charset="0"/>
                <a:cs typeface="Arial" pitchFamily="34" charset="0"/>
              </a:rPr>
              <a:t>restoration of </a:t>
            </a:r>
            <a:r>
              <a:rPr lang="en-US" sz="2000" b="1" dirty="0" smtClean="0">
                <a:latin typeface="Arial" pitchFamily="34" charset="0"/>
                <a:cs typeface="Arial" pitchFamily="34" charset="0"/>
              </a:rPr>
              <a:t>the first and second permanent</a:t>
            </a:r>
            <a:endParaRPr lang="en-US" sz="2000" b="1" dirty="0">
              <a:latin typeface="Arial" pitchFamily="34" charset="0"/>
              <a:cs typeface="Arial" pitchFamily="34" charset="0"/>
            </a:endParaRPr>
          </a:p>
          <a:p>
            <a:pPr marL="971550" lvl="2" indent="-342900">
              <a:spcBef>
                <a:spcPts val="0"/>
              </a:spcBef>
              <a:spcAft>
                <a:spcPts val="1200"/>
              </a:spcAft>
            </a:pPr>
            <a:r>
              <a:rPr lang="en-US" sz="1600" b="1" dirty="0">
                <a:latin typeface="Arial" pitchFamily="34" charset="0"/>
                <a:cs typeface="Arial" pitchFamily="34" charset="0"/>
              </a:rPr>
              <a:t>Let’s get </a:t>
            </a:r>
            <a:r>
              <a:rPr lang="en-US" sz="1600" b="1" dirty="0" smtClean="0">
                <a:latin typeface="Arial" pitchFamily="34" charset="0"/>
                <a:cs typeface="Arial" pitchFamily="34" charset="0"/>
              </a:rPr>
              <a:t>first and second molars on children and teens sealed and provide fluoride treatments.</a:t>
            </a:r>
          </a:p>
          <a:p>
            <a:pPr marL="571500" lvl="1" indent="-342900" eaLnBrk="1" hangingPunct="1">
              <a:lnSpc>
                <a:spcPct val="100000"/>
              </a:lnSpc>
              <a:spcBef>
                <a:spcPts val="0"/>
              </a:spcBef>
              <a:spcAft>
                <a:spcPts val="1200"/>
              </a:spcAft>
              <a:buFont typeface="Arial" panose="020B0604020202020204" pitchFamily="34" charset="0"/>
              <a:buChar char="•"/>
            </a:pPr>
            <a:r>
              <a:rPr lang="en-US" sz="2000" b="1" dirty="0" smtClean="0">
                <a:latin typeface="Arial" pitchFamily="34" charset="0"/>
                <a:cs typeface="Arial" pitchFamily="34" charset="0"/>
              </a:rPr>
              <a:t>Use risk assessments for treating risk-based care</a:t>
            </a:r>
          </a:p>
          <a:p>
            <a:pPr marL="571500" lvl="1" indent="-342900" eaLnBrk="1" hangingPunct="1">
              <a:lnSpc>
                <a:spcPct val="100000"/>
              </a:lnSpc>
              <a:spcBef>
                <a:spcPts val="0"/>
              </a:spcBef>
              <a:spcAft>
                <a:spcPts val="1200"/>
              </a:spcAft>
              <a:buFont typeface="Arial" panose="020B0604020202020204" pitchFamily="34" charset="0"/>
              <a:buChar char="•"/>
            </a:pPr>
            <a:r>
              <a:rPr lang="en-US" sz="2000" b="1" dirty="0" smtClean="0">
                <a:latin typeface="Arial" pitchFamily="34" charset="0"/>
                <a:cs typeface="Arial" pitchFamily="34" charset="0"/>
              </a:rPr>
              <a:t>Re-align coverage incentives to drive utilization of Fluoride and Sealants (for children and teens); </a:t>
            </a:r>
            <a:r>
              <a:rPr lang="en-US" sz="2000" b="1" dirty="0" err="1" smtClean="0">
                <a:latin typeface="Arial" pitchFamily="34" charset="0"/>
                <a:cs typeface="Arial" pitchFamily="34" charset="0"/>
              </a:rPr>
              <a:t>Perio</a:t>
            </a:r>
            <a:r>
              <a:rPr lang="en-US" sz="2000" b="1" dirty="0" smtClean="0">
                <a:latin typeface="Arial" pitchFamily="34" charset="0"/>
                <a:cs typeface="Arial" pitchFamily="34" charset="0"/>
              </a:rPr>
              <a:t> Maintenance and other perio treatments in adult high-risk individuals</a:t>
            </a:r>
          </a:p>
        </p:txBody>
      </p:sp>
    </p:spTree>
    <p:extLst>
      <p:ext uri="{BB962C8B-B14F-4D97-AF65-F5344CB8AC3E}">
        <p14:creationId xmlns:p14="http://schemas.microsoft.com/office/powerpoint/2010/main" val="9642280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18" y="0"/>
            <a:ext cx="9147018" cy="762000"/>
          </a:xfrm>
          <a:solidFill>
            <a:schemeClr val="accent4">
              <a:lumMod val="60000"/>
              <a:lumOff val="40000"/>
            </a:schemeClr>
          </a:solidFill>
        </p:spPr>
        <p:txBody>
          <a:bodyPr>
            <a:normAutofit/>
          </a:bodyPr>
          <a:lstStyle/>
          <a:p>
            <a:r>
              <a:rPr kumimoji="0" lang="en-US" sz="3000" b="1" i="0" u="none" strike="noStrike" kern="0" cap="none" spc="0" normalizeH="0" baseline="0" noProof="0" dirty="0" smtClean="0">
                <a:ln>
                  <a:noFill/>
                </a:ln>
                <a:solidFill>
                  <a:srgbClr val="FFFFFF"/>
                </a:solidFill>
                <a:effectLst/>
                <a:uLnTx/>
                <a:uFillTx/>
                <a:latin typeface="Arial"/>
                <a:ea typeface="+mj-ea"/>
                <a:cs typeface="Arial"/>
              </a:rPr>
              <a:t>Dental/Medical Collaboration Value Proposition</a:t>
            </a:r>
            <a:endParaRPr lang="en-US" sz="3600" b="1" dirty="0" smtClean="0">
              <a:solidFill>
                <a:schemeClr val="bg1"/>
              </a:solidFill>
              <a:latin typeface="Arial" pitchFamily="34" charset="0"/>
              <a:cs typeface="Arial" pitchFamily="34" charset="0"/>
            </a:endParaRP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3"/>
          <p:cNvSpPr>
            <a:spLocks noGrp="1" noChangeArrowheads="1"/>
          </p:cNvSpPr>
          <p:nvPr>
            <p:ph idx="1"/>
          </p:nvPr>
        </p:nvSpPr>
        <p:spPr>
          <a:xfrm>
            <a:off x="429491" y="914400"/>
            <a:ext cx="8077200" cy="4114800"/>
          </a:xfrm>
          <a:prstGeom prst="rect">
            <a:avLst/>
          </a:prstGeom>
        </p:spPr>
        <p:txBody>
          <a:bodyPr/>
          <a:lstStyle/>
          <a:p>
            <a:pPr>
              <a:spcBef>
                <a:spcPts val="1200"/>
              </a:spcBef>
              <a:buFont typeface="Arial" pitchFamily="34" charset="0"/>
              <a:buChar char="*"/>
            </a:pPr>
            <a:r>
              <a:rPr kumimoji="0" lang="en-US" sz="22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Dental is an integral part of overall health</a:t>
            </a:r>
          </a:p>
          <a:p>
            <a:pPr>
              <a:spcBef>
                <a:spcPts val="1200"/>
              </a:spcBef>
              <a:buFont typeface="Arial" pitchFamily="34" charset="0"/>
              <a:buChar char="*"/>
            </a:pPr>
            <a:r>
              <a:rPr kumimoji="0" lang="en-US" sz="22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Connecting the interrelationships of health to provide the best outcome for members</a:t>
            </a:r>
          </a:p>
          <a:p>
            <a:pPr>
              <a:spcBef>
                <a:spcPts val="1200"/>
              </a:spcBef>
              <a:buFont typeface="Arial" pitchFamily="34" charset="0"/>
              <a:buChar char="*"/>
            </a:pPr>
            <a:r>
              <a:rPr kumimoji="0" lang="en-US" sz="22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By promoting good oral health, plan sponsors promote overall health</a:t>
            </a:r>
          </a:p>
          <a:p>
            <a:pPr>
              <a:spcBef>
                <a:spcPts val="1200"/>
              </a:spcBef>
              <a:buFont typeface="Arial" pitchFamily="34" charset="0"/>
              <a:buChar char="*"/>
            </a:pPr>
            <a:r>
              <a:rPr lang="en-US" sz="2200" b="1" kern="0" dirty="0" smtClean="0">
                <a:solidFill>
                  <a:sysClr val="windowText" lastClr="000000"/>
                </a:solidFill>
                <a:latin typeface="Arial" pitchFamily="34" charset="0"/>
                <a:cs typeface="Arial" pitchFamily="34" charset="0"/>
              </a:rPr>
              <a:t>Health Plan cost savings can be realized</a:t>
            </a:r>
            <a:endParaRPr kumimoji="0" lang="en-US" sz="22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81984" y="3406001"/>
            <a:ext cx="1728216" cy="2156599"/>
          </a:xfrm>
          <a:prstGeom prst="rect">
            <a:avLst/>
          </a:prstGeom>
        </p:spPr>
      </p:pic>
      <p:sp>
        <p:nvSpPr>
          <p:cNvPr id="2" name="TextBox 1"/>
          <p:cNvSpPr txBox="1"/>
          <p:nvPr/>
        </p:nvSpPr>
        <p:spPr>
          <a:xfrm>
            <a:off x="457200" y="5791200"/>
            <a:ext cx="8458200" cy="646331"/>
          </a:xfrm>
          <a:prstGeom prst="rect">
            <a:avLst/>
          </a:prstGeom>
          <a:noFill/>
        </p:spPr>
        <p:txBody>
          <a:bodyPr wrap="square" rtlCol="0">
            <a:spAutoFit/>
          </a:bodyPr>
          <a:lstStyle/>
          <a:p>
            <a:r>
              <a:rPr lang="en-US" b="1" dirty="0" smtClean="0"/>
              <a:t>Contact:  Dr. Gary Dougan, </a:t>
            </a:r>
            <a:r>
              <a:rPr lang="en-US" b="1" dirty="0" smtClean="0">
                <a:hlinkClick r:id="rId4"/>
              </a:rPr>
              <a:t>gdougan@libertydentalplan.com</a:t>
            </a:r>
            <a:r>
              <a:rPr lang="en-US" b="1" dirty="0" smtClean="0"/>
              <a:t>; 888-273-2997 x 470</a:t>
            </a:r>
          </a:p>
          <a:p>
            <a:r>
              <a:rPr lang="en-US" b="1" dirty="0"/>
              <a:t>	</a:t>
            </a:r>
            <a:r>
              <a:rPr lang="en-US" b="1" dirty="0" smtClean="0"/>
              <a:t>Bill Henderson</a:t>
            </a:r>
            <a:r>
              <a:rPr lang="en-US" b="1" smtClean="0"/>
              <a:t>, Dave Meadows</a:t>
            </a:r>
            <a:endParaRPr lang="en-US" b="1" dirty="0"/>
          </a:p>
        </p:txBody>
      </p:sp>
    </p:spTree>
    <p:extLst>
      <p:ext uri="{BB962C8B-B14F-4D97-AF65-F5344CB8AC3E}">
        <p14:creationId xmlns:p14="http://schemas.microsoft.com/office/powerpoint/2010/main" val="802636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990600"/>
            <a:ext cx="8077200" cy="4555093"/>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buClr>
                <a:schemeClr val="tx1"/>
              </a:buClr>
              <a:defRPr/>
            </a:pPr>
            <a:r>
              <a:rPr lang="en-US" dirty="0" smtClean="0">
                <a:latin typeface="Calibri" pitchFamily="34" charset="0"/>
              </a:rPr>
              <a:t>Dental </a:t>
            </a:r>
            <a:r>
              <a:rPr lang="en-US" dirty="0">
                <a:latin typeface="Calibri" pitchFamily="34" charset="0"/>
              </a:rPr>
              <a:t>Disease Management is a rapidly growing industry with more than  </a:t>
            </a:r>
            <a:r>
              <a:rPr lang="en-US" b="1" dirty="0">
                <a:latin typeface="Calibri" pitchFamily="34" charset="0"/>
              </a:rPr>
              <a:t>$2 Billion in annual spending</a:t>
            </a:r>
            <a:r>
              <a:rPr lang="en-US" dirty="0">
                <a:latin typeface="Calibri" pitchFamily="34" charset="0"/>
              </a:rPr>
              <a:t>.  Federal and State government officials, as well as some of the Nation’s largest health plans are now requiring that Dental Disease Management programs be considered as standard with regard to quality assurance services. </a:t>
            </a:r>
          </a:p>
          <a:p>
            <a:pPr>
              <a:buClr>
                <a:schemeClr val="tx1"/>
              </a:buClr>
              <a:defRPr/>
            </a:pPr>
            <a:endParaRPr lang="en-US" dirty="0">
              <a:latin typeface="Calibri" pitchFamily="34" charset="0"/>
            </a:endParaRPr>
          </a:p>
          <a:p>
            <a:pPr>
              <a:buClr>
                <a:schemeClr val="tx1"/>
              </a:buClr>
              <a:defRPr/>
            </a:pPr>
            <a:r>
              <a:rPr lang="en-US" dirty="0">
                <a:latin typeface="Calibri" pitchFamily="34" charset="0"/>
              </a:rPr>
              <a:t>According to the </a:t>
            </a:r>
            <a:r>
              <a:rPr lang="en-US" b="1" dirty="0">
                <a:latin typeface="Calibri" pitchFamily="34" charset="0"/>
              </a:rPr>
              <a:t>Journal of the American Dental Association (JADA)</a:t>
            </a:r>
            <a:r>
              <a:rPr lang="en-US" dirty="0">
                <a:latin typeface="Calibri" pitchFamily="34" charset="0"/>
              </a:rPr>
              <a:t>: </a:t>
            </a:r>
            <a:endParaRPr lang="en-US" dirty="0" smtClean="0">
              <a:latin typeface="Calibri" pitchFamily="34" charset="0"/>
            </a:endParaRPr>
          </a:p>
          <a:p>
            <a:pPr>
              <a:buClr>
                <a:schemeClr val="tx1"/>
              </a:buClr>
              <a:defRPr/>
            </a:pPr>
            <a:endParaRPr lang="en-US" dirty="0">
              <a:latin typeface="Calibri" pitchFamily="34" charset="0"/>
            </a:endParaRPr>
          </a:p>
          <a:p>
            <a:pPr>
              <a:buClr>
                <a:schemeClr val="tx1"/>
              </a:buClr>
              <a:defRPr/>
            </a:pPr>
            <a:r>
              <a:rPr lang="en-US" i="1" dirty="0">
                <a:latin typeface="+mj-lt"/>
              </a:rPr>
              <a:t>“Participants with rheumatoid arthritis, diabetes or a liver condition were twice as likely to have an urgent need for dental treatment as were participants who did not have these diseases. After controlling for common risk factors, the authors found that arthritis, cardiovascular disease, diabetes, emphysema, hepatitis C virus, obesity and stroke still were associated with dental disease.”</a:t>
            </a:r>
          </a:p>
          <a:p>
            <a:pPr>
              <a:buClr>
                <a:schemeClr val="tx1"/>
              </a:buClr>
              <a:defRPr/>
            </a:pPr>
            <a:endParaRPr lang="en-US" dirty="0">
              <a:latin typeface="+mj-lt"/>
            </a:endParaRPr>
          </a:p>
          <a:p>
            <a:pPr>
              <a:buClr>
                <a:schemeClr val="tx1"/>
              </a:buClr>
              <a:buFont typeface="Univers"/>
              <a:buChar char="-"/>
              <a:defRPr/>
            </a:pPr>
            <a:r>
              <a:rPr lang="en-US" sz="2000" b="1" dirty="0">
                <a:solidFill>
                  <a:schemeClr val="accent4">
                    <a:lumMod val="50000"/>
                  </a:schemeClr>
                </a:solidFill>
                <a:latin typeface="Calibri" pitchFamily="34" charset="0"/>
              </a:rPr>
              <a:t>LIBERTY Dental Plan </a:t>
            </a:r>
            <a:r>
              <a:rPr lang="en-US" dirty="0">
                <a:latin typeface="Calibri" pitchFamily="34" charset="0"/>
              </a:rPr>
              <a:t>is prepared and at the forefront of the efforts to improve patient outcomes by combining Dental Disease Management with similar existing accepted and recognized Medical programs. </a:t>
            </a:r>
          </a:p>
        </p:txBody>
      </p:sp>
      <p:pic>
        <p:nvPicPr>
          <p:cNvPr id="6" name="Picture 5" descr="Current Issue Cover">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0932256">
            <a:off x="6003467" y="5344774"/>
            <a:ext cx="1035762" cy="1381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Society Logo">
            <a:hlinkClick r:id="rId5" tooltip="[opens in a new window]"/>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5735637"/>
            <a:ext cx="2022475" cy="74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301752" y="228600"/>
            <a:ext cx="8534400" cy="758952"/>
          </a:xfrm>
        </p:spPr>
        <p:txBody>
          <a:bodyPr>
            <a:noAutofit/>
          </a:bodyPr>
          <a:lstStyle/>
          <a:p>
            <a:r>
              <a:rPr lang="en-US" sz="4400" dirty="0" smtClean="0"/>
              <a:t>Disease Management </a:t>
            </a:r>
            <a:endParaRPr lang="en-US" sz="4400" dirty="0"/>
          </a:p>
        </p:txBody>
      </p:sp>
    </p:spTree>
    <p:extLst>
      <p:ext uri="{BB962C8B-B14F-4D97-AF65-F5344CB8AC3E}">
        <p14:creationId xmlns:p14="http://schemas.microsoft.com/office/powerpoint/2010/main" val="2587560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are Continuum Alliance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4159" y="1143000"/>
            <a:ext cx="3259836" cy="697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1167005" y="2146430"/>
            <a:ext cx="7086600" cy="2862322"/>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r>
              <a:rPr lang="en-US" b="1" dirty="0">
                <a:solidFill>
                  <a:schemeClr val="accent4">
                    <a:lumMod val="50000"/>
                  </a:schemeClr>
                </a:solidFill>
                <a:latin typeface="+mj-lt"/>
              </a:rPr>
              <a:t>LIBERTY</a:t>
            </a:r>
            <a:r>
              <a:rPr lang="en-US" sz="1600" dirty="0">
                <a:solidFill>
                  <a:schemeClr val="accent4">
                    <a:lumMod val="50000"/>
                  </a:schemeClr>
                </a:solidFill>
                <a:latin typeface="+mj-lt"/>
              </a:rPr>
              <a:t> </a:t>
            </a:r>
            <a:r>
              <a:rPr lang="en-US" sz="1600" dirty="0">
                <a:latin typeface="+mj-lt"/>
              </a:rPr>
              <a:t>is the only dental plan that is a member of the </a:t>
            </a:r>
            <a:r>
              <a:rPr lang="en-US" sz="1600" b="1" dirty="0">
                <a:latin typeface="+mj-lt"/>
              </a:rPr>
              <a:t>Care Continuum Alliance </a:t>
            </a:r>
            <a:r>
              <a:rPr lang="en-US" sz="1600" dirty="0">
                <a:latin typeface="+mj-lt"/>
              </a:rPr>
              <a:t>(</a:t>
            </a:r>
            <a:r>
              <a:rPr lang="en-US" sz="1600" dirty="0" smtClean="0">
                <a:latin typeface="+mj-lt"/>
              </a:rPr>
              <a:t>formerly</a:t>
            </a:r>
            <a:r>
              <a:rPr lang="en-US" sz="1600" dirty="0">
                <a:latin typeface="+mj-lt"/>
              </a:rPr>
              <a:t>, Disease Management Association of America). Our DDMP is rooted on the correlation between good dental health and its impact on the individual overall health; e.g., improving the clinical outcomes of members suffering from chronic illnesses, such as diabetes and cardiovascular disease. Our DDMP links periodontal care and dental case management with medical case management to improve clinical outcomes and </a:t>
            </a:r>
            <a:r>
              <a:rPr lang="en-US" sz="1600" b="1" dirty="0">
                <a:latin typeface="+mj-lt"/>
              </a:rPr>
              <a:t>positive impact on HEDIS measures </a:t>
            </a:r>
            <a:r>
              <a:rPr lang="en-US" sz="1600" dirty="0">
                <a:latin typeface="+mj-lt"/>
              </a:rPr>
              <a:t>directly related to those conditions.</a:t>
            </a:r>
          </a:p>
          <a:p>
            <a:pPr>
              <a:defRPr/>
            </a:pPr>
            <a:endParaRPr lang="en-US" sz="1600" dirty="0">
              <a:latin typeface="+mj-lt"/>
            </a:endParaRPr>
          </a:p>
          <a:p>
            <a:pPr>
              <a:defRPr/>
            </a:pPr>
            <a:r>
              <a:rPr lang="en-US" b="1" dirty="0">
                <a:solidFill>
                  <a:schemeClr val="accent4">
                    <a:lumMod val="50000"/>
                  </a:schemeClr>
                </a:solidFill>
                <a:latin typeface="+mj-lt"/>
              </a:rPr>
              <a:t>LIBERTY</a:t>
            </a:r>
            <a:r>
              <a:rPr lang="en-US" sz="1600" dirty="0">
                <a:latin typeface="+mj-lt"/>
              </a:rPr>
              <a:t> joins these companies and others as a member of the Care Continuum Alliance: </a:t>
            </a:r>
          </a:p>
        </p:txBody>
      </p:sp>
      <p:grpSp>
        <p:nvGrpSpPr>
          <p:cNvPr id="7" name="Group 6"/>
          <p:cNvGrpSpPr>
            <a:grpSpLocks/>
          </p:cNvGrpSpPr>
          <p:nvPr/>
        </p:nvGrpSpPr>
        <p:grpSpPr bwMode="auto">
          <a:xfrm>
            <a:off x="2634633" y="4860597"/>
            <a:ext cx="4151343" cy="1692603"/>
            <a:chOff x="840701" y="6228759"/>
            <a:chExt cx="5142360" cy="2014637"/>
          </a:xfrm>
        </p:grpSpPr>
        <p:pic>
          <p:nvPicPr>
            <p:cNvPr id="8" name="Picture 7" descr="GlaxoSmithKline">
              <a:hlinkClick r:id="rId5" tooltip="GlaxoSmithKline"/>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01948" y="6228759"/>
              <a:ext cx="1281113"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Medco Health Solutions">
              <a:hlinkClick r:id="rId7" tooltip="Medco Health Solutions"/>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05577" y="7100488"/>
              <a:ext cx="1111250" cy="307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Microsoft">
              <a:hlinkClick r:id="rId9" tooltip="Microsof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40701" y="7062588"/>
              <a:ext cx="1281113"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descr="Pfizer Inc.">
              <a:hlinkClick r:id="rId11" tooltip="Pfizer Inc."/>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977766" y="7833821"/>
              <a:ext cx="684213"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descr="McKesson Health Solutions">
              <a:hlinkClick r:id="rId13" tooltip="McKesson Health Solutions"/>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828998" y="7008702"/>
              <a:ext cx="1310808" cy="322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descr="Healthways">
              <a:hlinkClick r:id="rId15" tooltip="Healthways"/>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066800" y="6318453"/>
              <a:ext cx="1281113"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descr="Walgreens Co.">
              <a:hlinkClick r:id="rId17"/>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295397" y="7833821"/>
              <a:ext cx="1281113"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6" name="Title 1"/>
          <p:cNvSpPr>
            <a:spLocks noGrp="1"/>
          </p:cNvSpPr>
          <p:nvPr>
            <p:ph type="title"/>
          </p:nvPr>
        </p:nvSpPr>
        <p:spPr>
          <a:xfrm>
            <a:off x="301752" y="228600"/>
            <a:ext cx="8534400" cy="758952"/>
          </a:xfrm>
        </p:spPr>
        <p:txBody>
          <a:bodyPr>
            <a:noAutofit/>
          </a:bodyPr>
          <a:lstStyle/>
          <a:p>
            <a:r>
              <a:rPr lang="en-US" sz="4000" dirty="0" smtClean="0"/>
              <a:t>Dental Disease Management Program</a:t>
            </a:r>
            <a:endParaRPr lang="en-US" sz="4000" dirty="0"/>
          </a:p>
        </p:txBody>
      </p:sp>
    </p:spTree>
    <p:extLst>
      <p:ext uri="{BB962C8B-B14F-4D97-AF65-F5344CB8AC3E}">
        <p14:creationId xmlns:p14="http://schemas.microsoft.com/office/powerpoint/2010/main" val="900828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18" y="0"/>
            <a:ext cx="9147018" cy="762000"/>
          </a:xfrm>
          <a:solidFill>
            <a:schemeClr val="accent4">
              <a:lumMod val="60000"/>
              <a:lumOff val="40000"/>
            </a:schemeClr>
          </a:solidFill>
        </p:spPr>
        <p:txBody>
          <a:bodyPr>
            <a:normAutofit/>
          </a:bodyPr>
          <a:lstStyle/>
          <a:p>
            <a:r>
              <a:rPr kumimoji="0" lang="en-US" sz="3000" b="1" i="0" u="none" strike="noStrike" kern="0" cap="none" spc="0" normalizeH="0" baseline="0" noProof="0" dirty="0" smtClean="0">
                <a:ln>
                  <a:noFill/>
                </a:ln>
                <a:solidFill>
                  <a:srgbClr val="FFFFFF"/>
                </a:solidFill>
                <a:effectLst/>
                <a:uLnTx/>
                <a:uFillTx/>
                <a:latin typeface="Arial"/>
                <a:ea typeface="+mj-ea"/>
                <a:cs typeface="Arial"/>
              </a:rPr>
              <a:t>Periodontal Disease</a:t>
            </a:r>
            <a:endParaRPr lang="en-US" sz="3600" b="1" dirty="0" smtClean="0">
              <a:solidFill>
                <a:schemeClr val="bg1"/>
              </a:solidFill>
              <a:latin typeface="Arial" pitchFamily="34" charset="0"/>
              <a:cs typeface="Arial" pitchFamily="34" charset="0"/>
            </a:endParaRP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3"/>
          <p:cNvSpPr>
            <a:spLocks noGrp="1" noChangeArrowheads="1"/>
          </p:cNvSpPr>
          <p:nvPr>
            <p:ph idx="1"/>
          </p:nvPr>
        </p:nvSpPr>
        <p:spPr>
          <a:xfrm>
            <a:off x="400050" y="921326"/>
            <a:ext cx="8343900" cy="5577997"/>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 typeface="Wingdings" pitchFamily="2" charset="2"/>
              <a:buNone/>
              <a:tabLst/>
              <a:defRPr/>
            </a:pPr>
            <a:r>
              <a:rPr kumimoji="0" lang="en-US" sz="22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Periodontal disease is a </a:t>
            </a:r>
            <a:r>
              <a:rPr kumimoji="0" lang="en-US" sz="2200" b="1" i="0" u="sng" strike="noStrike" kern="0" cap="none" spc="0" normalizeH="0" baseline="0" noProof="0" dirty="0" smtClean="0">
                <a:ln>
                  <a:noFill/>
                </a:ln>
                <a:solidFill>
                  <a:sysClr val="windowText" lastClr="000000"/>
                </a:solidFill>
                <a:effectLst/>
                <a:uLnTx/>
                <a:uFillTx/>
                <a:latin typeface="Arial" pitchFamily="34" charset="0"/>
                <a:cs typeface="Arial" pitchFamily="34" charset="0"/>
              </a:rPr>
              <a:t>chronic</a:t>
            </a:r>
            <a:r>
              <a:rPr kumimoji="0" lang="en-US" sz="22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 bacterial infection that affects the gums and bone supporting the teeth</a:t>
            </a:r>
          </a:p>
          <a:p>
            <a:pPr marL="0" marR="0" lvl="0" indent="0" defTabSz="914400" eaLnBrk="1" fontAlgn="auto" latinLnBrk="0" hangingPunct="1">
              <a:lnSpc>
                <a:spcPct val="100000"/>
              </a:lnSpc>
              <a:spcBef>
                <a:spcPts val="0"/>
              </a:spcBef>
              <a:spcAft>
                <a:spcPts val="0"/>
              </a:spcAft>
              <a:buClrTx/>
              <a:buSzTx/>
              <a:buFont typeface="Wingdings" pitchFamily="2" charset="2"/>
              <a:buNone/>
              <a:tabLst/>
              <a:defRPr/>
            </a:pPr>
            <a:endParaRPr kumimoji="0" lang="en-US" sz="2500" b="0" i="0" u="none" strike="noStrike" kern="0" cap="none" spc="0" normalizeH="0" baseline="0" noProof="0" dirty="0" smtClean="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ysClr val="windowText" lastClr="000000"/>
              </a:solidFill>
              <a:effectLst/>
              <a:uLnTx/>
              <a:uFillTx/>
            </a:endParaRPr>
          </a:p>
        </p:txBody>
      </p:sp>
      <p:pic>
        <p:nvPicPr>
          <p:cNvPr id="7" name="Picture 4" descr="Diagram comparing healthy and diseased gums"/>
          <p:cNvPicPr>
            <a:picLocks noChangeAspect="1" noChangeArrowheads="1"/>
          </p:cNvPicPr>
          <p:nvPr/>
        </p:nvPicPr>
        <p:blipFill>
          <a:blip r:embed="rId3"/>
          <a:srcRect/>
          <a:stretch>
            <a:fillRect/>
          </a:stretch>
        </p:blipFill>
        <p:spPr bwMode="auto">
          <a:xfrm>
            <a:off x="457200" y="1676400"/>
            <a:ext cx="2819400" cy="3962400"/>
          </a:xfrm>
          <a:prstGeom prst="rect">
            <a:avLst/>
          </a:prstGeom>
          <a:ln>
            <a:noFill/>
          </a:ln>
          <a:effectLst>
            <a:outerShdw blurRad="292100" dist="139700" dir="2700000" algn="tl" rotWithShape="0">
              <a:srgbClr val="333333">
                <a:alpha val="65000"/>
              </a:srgbClr>
            </a:outerShdw>
          </a:effectLst>
        </p:spPr>
      </p:pic>
      <p:pic>
        <p:nvPicPr>
          <p:cNvPr id="8" name="Picture 6" descr="Perio%20title"/>
          <p:cNvPicPr>
            <a:picLocks noChangeAspect="1" noChangeArrowheads="1"/>
          </p:cNvPicPr>
          <p:nvPr/>
        </p:nvPicPr>
        <p:blipFill>
          <a:blip r:embed="rId4"/>
          <a:srcRect/>
          <a:stretch>
            <a:fillRect/>
          </a:stretch>
        </p:blipFill>
        <p:spPr bwMode="auto">
          <a:xfrm>
            <a:off x="3810000" y="1759527"/>
            <a:ext cx="4724400" cy="2209800"/>
          </a:xfrm>
          <a:prstGeom prst="rect">
            <a:avLst/>
          </a:prstGeom>
          <a:ln>
            <a:noFill/>
          </a:ln>
          <a:effectLst>
            <a:outerShdw blurRad="292100" dist="139700" dir="2700000" algn="tl" rotWithShape="0">
              <a:srgbClr val="333333">
                <a:alpha val="65000"/>
              </a:srgbClr>
            </a:outerShdw>
          </a:effectLst>
        </p:spPr>
      </p:pic>
      <p:sp>
        <p:nvSpPr>
          <p:cNvPr id="2" name="Rectangle 1"/>
          <p:cNvSpPr/>
          <p:nvPr/>
        </p:nvSpPr>
        <p:spPr>
          <a:xfrm>
            <a:off x="3657600" y="4191000"/>
            <a:ext cx="5562600" cy="2031325"/>
          </a:xfrm>
          <a:prstGeom prst="rect">
            <a:avLst/>
          </a:prstGeom>
        </p:spPr>
        <p:txBody>
          <a:bodyPr wrap="square">
            <a:spAutoFit/>
          </a:bodyPr>
          <a:lstStyle/>
          <a:p>
            <a:pPr marL="285750" lvl="0" indent="-285750">
              <a:buFont typeface="Arial" panose="020B0604020202020204" pitchFamily="34" charset="0"/>
              <a:buChar char="•"/>
              <a:defRPr/>
            </a:pPr>
            <a:r>
              <a:rPr lang="en-US" kern="0" dirty="0">
                <a:solidFill>
                  <a:sysClr val="windowText" lastClr="000000"/>
                </a:solidFill>
                <a:latin typeface="Arial" pitchFamily="34" charset="0"/>
                <a:cs typeface="Arial" pitchFamily="34" charset="0"/>
              </a:rPr>
              <a:t>Most significant dental disease affecting </a:t>
            </a:r>
            <a:r>
              <a:rPr lang="en-US" kern="0" dirty="0" smtClean="0">
                <a:solidFill>
                  <a:sysClr val="windowText" lastClr="000000"/>
                </a:solidFill>
                <a:latin typeface="Arial" pitchFamily="34" charset="0"/>
                <a:cs typeface="Arial" pitchFamily="34" charset="0"/>
              </a:rPr>
              <a:t>adults</a:t>
            </a:r>
          </a:p>
          <a:p>
            <a:pPr marL="285750" lvl="0" indent="-285750">
              <a:buFont typeface="Arial" panose="020B0604020202020204" pitchFamily="34" charset="0"/>
              <a:buChar char="•"/>
              <a:defRPr/>
            </a:pPr>
            <a:r>
              <a:rPr lang="en-US" kern="0" dirty="0" smtClean="0">
                <a:solidFill>
                  <a:sysClr val="windowText" lastClr="000000"/>
                </a:solidFill>
                <a:latin typeface="Arial" pitchFamily="34" charset="0"/>
                <a:cs typeface="Arial" pitchFamily="34" charset="0"/>
              </a:rPr>
              <a:t>Affects </a:t>
            </a:r>
            <a:r>
              <a:rPr lang="en-US" kern="0" dirty="0">
                <a:solidFill>
                  <a:sysClr val="windowText" lastClr="000000"/>
                </a:solidFill>
                <a:latin typeface="Arial" pitchFamily="34" charset="0"/>
                <a:cs typeface="Arial" pitchFamily="34" charset="0"/>
              </a:rPr>
              <a:t>3 out of 4 persons at some point in their </a:t>
            </a:r>
            <a:r>
              <a:rPr lang="en-US" kern="0" dirty="0" smtClean="0">
                <a:solidFill>
                  <a:sysClr val="windowText" lastClr="000000"/>
                </a:solidFill>
                <a:latin typeface="Arial" pitchFamily="34" charset="0"/>
                <a:cs typeface="Arial" pitchFamily="34" charset="0"/>
              </a:rPr>
              <a:t>life</a:t>
            </a:r>
          </a:p>
          <a:p>
            <a:pPr marL="285750" lvl="0" indent="-285750">
              <a:buFont typeface="Arial" panose="020B0604020202020204" pitchFamily="34" charset="0"/>
              <a:buChar char="•"/>
              <a:defRPr/>
            </a:pPr>
            <a:r>
              <a:rPr lang="en-US" kern="0" dirty="0" smtClean="0">
                <a:solidFill>
                  <a:sysClr val="windowText" lastClr="000000"/>
                </a:solidFill>
                <a:latin typeface="Arial" pitchFamily="34" charset="0"/>
                <a:cs typeface="Arial" pitchFamily="34" charset="0"/>
              </a:rPr>
              <a:t>75+% of adults over 35 have significant periodontal disease</a:t>
            </a:r>
            <a:endParaRPr lang="en-US" kern="0" dirty="0">
              <a:solidFill>
                <a:sysClr val="windowText" lastClr="000000"/>
              </a:solidFill>
              <a:latin typeface="Arial" pitchFamily="34" charset="0"/>
              <a:cs typeface="Arial" pitchFamily="34" charset="0"/>
            </a:endParaRPr>
          </a:p>
          <a:p>
            <a:pPr marL="285750" lvl="0" indent="-285750">
              <a:buFont typeface="Arial" panose="020B0604020202020204" pitchFamily="34" charset="0"/>
              <a:buChar char="•"/>
              <a:defRPr/>
            </a:pPr>
            <a:r>
              <a:rPr lang="en-US" kern="0" dirty="0">
                <a:solidFill>
                  <a:sysClr val="windowText" lastClr="000000"/>
                </a:solidFill>
                <a:latin typeface="Arial" pitchFamily="34" charset="0"/>
                <a:cs typeface="Arial" pitchFamily="34" charset="0"/>
              </a:rPr>
              <a:t>Severity increases with </a:t>
            </a:r>
            <a:r>
              <a:rPr lang="en-US" kern="0" dirty="0" smtClean="0">
                <a:solidFill>
                  <a:sysClr val="windowText" lastClr="000000"/>
                </a:solidFill>
                <a:latin typeface="Arial" pitchFamily="34" charset="0"/>
                <a:cs typeface="Arial" pitchFamily="34" charset="0"/>
              </a:rPr>
              <a:t>age</a:t>
            </a:r>
          </a:p>
          <a:p>
            <a:pPr marL="285750" lvl="0" indent="-285750">
              <a:buFont typeface="Arial" panose="020B0604020202020204" pitchFamily="34" charset="0"/>
              <a:buChar char="•"/>
              <a:defRPr/>
            </a:pPr>
            <a:r>
              <a:rPr lang="en-US" kern="0" dirty="0" smtClean="0">
                <a:solidFill>
                  <a:sysClr val="windowText" lastClr="000000"/>
                </a:solidFill>
                <a:latin typeface="Arial" pitchFamily="34" charset="0"/>
                <a:cs typeface="Arial" pitchFamily="34" charset="0"/>
              </a:rPr>
              <a:t>Profound Links with systemic diseases</a:t>
            </a:r>
            <a:endParaRPr lang="en-US" kern="0" dirty="0">
              <a:solidFill>
                <a:sysClr val="windowText" lastClr="000000"/>
              </a:solidFill>
              <a:latin typeface="Arial" pitchFamily="34" charset="0"/>
              <a:cs typeface="Arial" pitchFamily="34" charset="0"/>
            </a:endParaRPr>
          </a:p>
        </p:txBody>
      </p:sp>
      <p:sp>
        <p:nvSpPr>
          <p:cNvPr id="3" name="TextBox 2"/>
          <p:cNvSpPr txBox="1"/>
          <p:nvPr/>
        </p:nvSpPr>
        <p:spPr>
          <a:xfrm>
            <a:off x="76200" y="5754469"/>
            <a:ext cx="3427110" cy="646331"/>
          </a:xfrm>
          <a:prstGeom prst="rect">
            <a:avLst/>
          </a:prstGeom>
          <a:noFill/>
        </p:spPr>
        <p:txBody>
          <a:bodyPr wrap="square" rtlCol="0">
            <a:spAutoFit/>
          </a:bodyPr>
          <a:lstStyle/>
          <a:p>
            <a:r>
              <a:rPr lang="en-US" b="1" u="sng" dirty="0" smtClean="0"/>
              <a:t>Key to Health Plan Cost Savings is control of periodontal disease</a:t>
            </a:r>
            <a:endParaRPr lang="en-US" b="1" dirty="0"/>
          </a:p>
        </p:txBody>
      </p:sp>
    </p:spTree>
    <p:extLst>
      <p:ext uri="{BB962C8B-B14F-4D97-AF65-F5344CB8AC3E}">
        <p14:creationId xmlns:p14="http://schemas.microsoft.com/office/powerpoint/2010/main" val="1017252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18" y="0"/>
            <a:ext cx="9147018" cy="762000"/>
          </a:xfrm>
          <a:solidFill>
            <a:schemeClr val="accent4">
              <a:lumMod val="60000"/>
              <a:lumOff val="40000"/>
            </a:schemeClr>
          </a:solidFill>
        </p:spPr>
        <p:txBody>
          <a:bodyPr>
            <a:normAutofit/>
          </a:bodyPr>
          <a:lstStyle/>
          <a:p>
            <a:pPr eaLnBrk="1" hangingPunct="1"/>
            <a:r>
              <a:rPr lang="en-US" sz="300" b="1" dirty="0" smtClean="0">
                <a:solidFill>
                  <a:schemeClr val="bg1"/>
                </a:solidFill>
                <a:latin typeface="Arial" pitchFamily="34" charset="0"/>
                <a:cs typeface="Arial" pitchFamily="34" charset="0"/>
              </a:rPr>
              <a:t>.</a:t>
            </a: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17"/>
          <p:cNvGrpSpPr>
            <a:grpSpLocks/>
          </p:cNvGrpSpPr>
          <p:nvPr/>
        </p:nvGrpSpPr>
        <p:grpSpPr bwMode="auto">
          <a:xfrm>
            <a:off x="838200" y="1905000"/>
            <a:ext cx="5486400" cy="1712913"/>
            <a:chOff x="838199" y="1905000"/>
            <a:chExt cx="5486401" cy="1712853"/>
          </a:xfrm>
        </p:grpSpPr>
        <p:pic>
          <p:nvPicPr>
            <p:cNvPr id="7" name="Picture 4" descr="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199" y="1905471"/>
              <a:ext cx="1371600" cy="1712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905000"/>
              <a:ext cx="1371600" cy="1712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 descr="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1905000"/>
              <a:ext cx="1371600" cy="1695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0" name="Picture 13" descr="log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86600" y="1905000"/>
            <a:ext cx="1371600" cy="168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5"/>
          <p:cNvSpPr txBox="1">
            <a:spLocks noChangeArrowheads="1"/>
          </p:cNvSpPr>
          <p:nvPr/>
        </p:nvSpPr>
        <p:spPr bwMode="auto">
          <a:xfrm>
            <a:off x="457200" y="3962400"/>
            <a:ext cx="1828800" cy="3968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sz="2000" b="1" i="0" u="none" strike="noStrike" kern="0" cap="none" spc="0" normalizeH="0" baseline="0" noProof="0" dirty="0" smtClean="0">
                <a:ln>
                  <a:noFill/>
                </a:ln>
                <a:solidFill>
                  <a:srgbClr val="FF0066"/>
                </a:solidFill>
                <a:effectLst/>
                <a:uLnTx/>
                <a:uFillTx/>
                <a:latin typeface="Arial" charset="0"/>
                <a:cs typeface="Arial" charset="0"/>
              </a:rPr>
              <a:t>Osteoporosis</a:t>
            </a:r>
          </a:p>
        </p:txBody>
      </p:sp>
      <p:sp>
        <p:nvSpPr>
          <p:cNvPr id="12" name="Text Box 8"/>
          <p:cNvSpPr txBox="1">
            <a:spLocks noChangeArrowheads="1"/>
          </p:cNvSpPr>
          <p:nvPr/>
        </p:nvSpPr>
        <p:spPr bwMode="auto">
          <a:xfrm>
            <a:off x="2743200" y="3962400"/>
            <a:ext cx="1447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en-US" sz="2000" b="1" dirty="0">
                <a:solidFill>
                  <a:srgbClr val="67BB49"/>
                </a:solidFill>
                <a:latin typeface="Arial" charset="0"/>
              </a:rPr>
              <a:t>Heart Disease</a:t>
            </a:r>
          </a:p>
          <a:p>
            <a:pPr algn="ctr" eaLnBrk="1" hangingPunct="1"/>
            <a:r>
              <a:rPr lang="en-US" sz="2000" b="1" dirty="0">
                <a:solidFill>
                  <a:srgbClr val="67BB49"/>
                </a:solidFill>
                <a:latin typeface="Arial" charset="0"/>
              </a:rPr>
              <a:t>Stroke</a:t>
            </a:r>
          </a:p>
        </p:txBody>
      </p:sp>
      <p:sp>
        <p:nvSpPr>
          <p:cNvPr id="13" name="Text Box 11"/>
          <p:cNvSpPr txBox="1">
            <a:spLocks noChangeArrowheads="1"/>
          </p:cNvSpPr>
          <p:nvPr/>
        </p:nvSpPr>
        <p:spPr bwMode="auto">
          <a:xfrm>
            <a:off x="4648200" y="3962400"/>
            <a:ext cx="1752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en-US" sz="2000" b="1" dirty="0">
                <a:solidFill>
                  <a:srgbClr val="F6BB00"/>
                </a:solidFill>
                <a:latin typeface="Arial" charset="0"/>
              </a:rPr>
              <a:t>Pregnancy</a:t>
            </a:r>
          </a:p>
        </p:txBody>
      </p:sp>
      <p:sp>
        <p:nvSpPr>
          <p:cNvPr id="14" name="Text Box 14"/>
          <p:cNvSpPr txBox="1">
            <a:spLocks noChangeArrowheads="1"/>
          </p:cNvSpPr>
          <p:nvPr/>
        </p:nvSpPr>
        <p:spPr bwMode="auto">
          <a:xfrm>
            <a:off x="7010400" y="3962400"/>
            <a:ext cx="1371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spcBef>
                <a:spcPct val="50000"/>
              </a:spcBef>
            </a:pPr>
            <a:r>
              <a:rPr lang="en-US" sz="2000" b="1" dirty="0">
                <a:solidFill>
                  <a:srgbClr val="00B0F0"/>
                </a:solidFill>
                <a:latin typeface="Arial" charset="0"/>
              </a:rPr>
              <a:t>Diabetes</a:t>
            </a:r>
          </a:p>
        </p:txBody>
      </p:sp>
      <p:sp>
        <p:nvSpPr>
          <p:cNvPr id="2" name="TextBox 1"/>
          <p:cNvSpPr txBox="1"/>
          <p:nvPr/>
        </p:nvSpPr>
        <p:spPr>
          <a:xfrm>
            <a:off x="304800" y="5029200"/>
            <a:ext cx="8534400" cy="954107"/>
          </a:xfrm>
          <a:prstGeom prst="rect">
            <a:avLst/>
          </a:prstGeom>
          <a:noFill/>
        </p:spPr>
        <p:txBody>
          <a:bodyPr wrap="square" rtlCol="0">
            <a:spAutoFit/>
          </a:bodyPr>
          <a:lstStyle/>
          <a:p>
            <a:pPr algn="ctr"/>
            <a:r>
              <a:rPr lang="en-US" sz="2800" b="1" dirty="0">
                <a:solidFill>
                  <a:schemeClr val="accent6">
                    <a:lumMod val="50000"/>
                  </a:schemeClr>
                </a:solidFill>
                <a:latin typeface="Arial" charset="0"/>
                <a:cs typeface="Arial" charset="0"/>
              </a:rPr>
              <a:t>Others </a:t>
            </a:r>
            <a:r>
              <a:rPr lang="en-US" sz="2800" b="1" dirty="0" smtClean="0">
                <a:solidFill>
                  <a:schemeClr val="accent6">
                    <a:lumMod val="50000"/>
                  </a:schemeClr>
                </a:solidFill>
                <a:latin typeface="Arial" charset="0"/>
                <a:cs typeface="Arial" charset="0"/>
              </a:rPr>
              <a:t>Possible Links Being Investigated</a:t>
            </a:r>
          </a:p>
          <a:p>
            <a:pPr algn="ctr"/>
            <a:r>
              <a:rPr lang="en-US" sz="2800" b="1" dirty="0" smtClean="0">
                <a:solidFill>
                  <a:schemeClr val="accent6">
                    <a:lumMod val="50000"/>
                  </a:schemeClr>
                </a:solidFill>
                <a:latin typeface="Arial" charset="0"/>
                <a:cs typeface="Arial" charset="0"/>
              </a:rPr>
              <a:t>COPD?  </a:t>
            </a:r>
            <a:r>
              <a:rPr lang="en-US" sz="2800" b="1" dirty="0" err="1" smtClean="0">
                <a:solidFill>
                  <a:schemeClr val="accent6">
                    <a:lumMod val="50000"/>
                  </a:schemeClr>
                </a:solidFill>
                <a:latin typeface="Arial" charset="0"/>
                <a:cs typeface="Arial" charset="0"/>
              </a:rPr>
              <a:t>Alzheimers</a:t>
            </a:r>
            <a:r>
              <a:rPr lang="en-US" sz="2800" b="1" dirty="0" smtClean="0">
                <a:solidFill>
                  <a:schemeClr val="accent6">
                    <a:lumMod val="50000"/>
                  </a:schemeClr>
                </a:solidFill>
                <a:latin typeface="Arial" charset="0"/>
                <a:cs typeface="Arial" charset="0"/>
              </a:rPr>
              <a:t> Disease?  Kidney Disease?</a:t>
            </a:r>
            <a:endParaRPr lang="en-US" sz="2800" b="1" dirty="0">
              <a:solidFill>
                <a:schemeClr val="accent6">
                  <a:lumMod val="50000"/>
                </a:schemeClr>
              </a:solidFill>
              <a:latin typeface="Arial" charset="0"/>
              <a:cs typeface="Arial" charset="0"/>
            </a:endParaRPr>
          </a:p>
        </p:txBody>
      </p:sp>
    </p:spTree>
    <p:extLst>
      <p:ext uri="{BB962C8B-B14F-4D97-AF65-F5344CB8AC3E}">
        <p14:creationId xmlns:p14="http://schemas.microsoft.com/office/powerpoint/2010/main" val="2734979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18" y="0"/>
            <a:ext cx="9147018" cy="762000"/>
          </a:xfrm>
          <a:solidFill>
            <a:schemeClr val="accent4">
              <a:lumMod val="60000"/>
              <a:lumOff val="40000"/>
            </a:schemeClr>
          </a:solidFill>
        </p:spPr>
        <p:txBody>
          <a:bodyPr>
            <a:normAutofit/>
          </a:bodyPr>
          <a:lstStyle/>
          <a:p>
            <a:r>
              <a:rPr kumimoji="0" lang="en-US" sz="3000" b="1" i="0" u="none" strike="noStrike" kern="0" cap="none" spc="0" normalizeH="0" baseline="0" noProof="0" dirty="0" smtClean="0">
                <a:ln>
                  <a:noFill/>
                </a:ln>
                <a:solidFill>
                  <a:srgbClr val="FFFFFF"/>
                </a:solidFill>
                <a:effectLst/>
                <a:uLnTx/>
                <a:uFillTx/>
                <a:latin typeface="Arial"/>
                <a:ea typeface="+mj-ea"/>
                <a:cs typeface="Arial"/>
              </a:rPr>
              <a:t>Osteoporosis</a:t>
            </a:r>
            <a:endParaRPr lang="en-US" sz="3600" b="1" dirty="0" smtClean="0">
              <a:solidFill>
                <a:schemeClr val="bg1"/>
              </a:solidFill>
              <a:latin typeface="Arial" pitchFamily="34" charset="0"/>
              <a:cs typeface="Arial" pitchFamily="34" charset="0"/>
            </a:endParaRP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3"/>
          <p:cNvSpPr>
            <a:spLocks noGrp="1" noChangeArrowheads="1"/>
          </p:cNvSpPr>
          <p:nvPr>
            <p:ph idx="1"/>
          </p:nvPr>
        </p:nvSpPr>
        <p:spPr>
          <a:xfrm>
            <a:off x="457200" y="457200"/>
            <a:ext cx="8343900" cy="2209800"/>
          </a:xfrm>
        </p:spPr>
        <p:txBody>
          <a:bodyPr/>
          <a:lstStyle/>
          <a:p>
            <a:pPr eaLnBrk="1" hangingPunct="1">
              <a:buFont typeface="Arial" pitchFamily="34" charset="0"/>
              <a:buChar char="*"/>
            </a:pPr>
            <a:endParaRPr lang="en-US" b="1" dirty="0" smtClean="0">
              <a:latin typeface="Arial" pitchFamily="34" charset="0"/>
              <a:cs typeface="Arial" pitchFamily="34" charset="0"/>
            </a:endParaRPr>
          </a:p>
          <a:p>
            <a:pPr eaLnBrk="1" hangingPunct="1">
              <a:buFont typeface="Arial" pitchFamily="34" charset="0"/>
              <a:buChar char="*"/>
            </a:pPr>
            <a:r>
              <a:rPr lang="en-US" sz="2200" b="1" dirty="0" smtClean="0">
                <a:latin typeface="Arial" pitchFamily="34" charset="0"/>
                <a:cs typeface="Arial" pitchFamily="34" charset="0"/>
              </a:rPr>
              <a:t>Oral Bisphosphonate therapy</a:t>
            </a:r>
          </a:p>
          <a:p>
            <a:pPr marL="0" indent="0" eaLnBrk="1" hangingPunct="1">
              <a:buNone/>
            </a:pPr>
            <a:r>
              <a:rPr lang="en-US" sz="2200" b="1" dirty="0" smtClean="0">
                <a:latin typeface="Arial" pitchFamily="34" charset="0"/>
                <a:cs typeface="Arial" pitchFamily="34" charset="0"/>
              </a:rPr>
              <a:t>	</a:t>
            </a:r>
            <a:r>
              <a:rPr lang="en-US" sz="1800" b="1" dirty="0" smtClean="0">
                <a:solidFill>
                  <a:schemeClr val="accent4">
                    <a:lumMod val="75000"/>
                  </a:schemeClr>
                </a:solidFill>
                <a:latin typeface="Arial" pitchFamily="34" charset="0"/>
                <a:cs typeface="Arial" pitchFamily="34" charset="0"/>
              </a:rPr>
              <a:t>(Fosamax, Actonel, Boniva)</a:t>
            </a:r>
          </a:p>
          <a:p>
            <a:pPr eaLnBrk="1" hangingPunct="1">
              <a:buFont typeface="Arial" pitchFamily="34" charset="0"/>
              <a:buChar char="*"/>
            </a:pPr>
            <a:r>
              <a:rPr lang="en-US" sz="2200" b="1" dirty="0" smtClean="0">
                <a:latin typeface="Arial" pitchFamily="34" charset="0"/>
                <a:cs typeface="Arial" pitchFamily="34" charset="0"/>
              </a:rPr>
              <a:t>Osteonecrosis of the Jaw</a:t>
            </a:r>
          </a:p>
          <a:p>
            <a:pPr eaLnBrk="1" hangingPunct="1">
              <a:buFont typeface="Wingdings" pitchFamily="2" charset="2"/>
              <a:buNone/>
            </a:pPr>
            <a:endParaRPr lang="en-US" sz="2200" dirty="0" smtClean="0">
              <a:solidFill>
                <a:srgbClr val="67BB49"/>
              </a:solidFill>
            </a:endParaRPr>
          </a:p>
        </p:txBody>
      </p:sp>
      <p:pic>
        <p:nvPicPr>
          <p:cNvPr id="7" name="Picture 5" descr="17i"/>
          <p:cNvPicPr>
            <a:picLocks noChangeAspect="1" noChangeArrowheads="1"/>
          </p:cNvPicPr>
          <p:nvPr/>
        </p:nvPicPr>
        <p:blipFill>
          <a:blip r:embed="rId3"/>
          <a:srcRect l="1284" t="2000" r="15260" b="10000"/>
          <a:stretch>
            <a:fillRect/>
          </a:stretch>
        </p:blipFill>
        <p:spPr bwMode="auto">
          <a:xfrm>
            <a:off x="183573" y="2195286"/>
            <a:ext cx="4419600" cy="2991729"/>
          </a:xfrm>
          <a:prstGeom prst="rect">
            <a:avLst/>
          </a:prstGeom>
          <a:ln>
            <a:noFill/>
          </a:ln>
          <a:effectLst>
            <a:outerShdw blurRad="292100" dist="139700" dir="2700000" algn="tl" rotWithShape="0">
              <a:srgbClr val="333333">
                <a:alpha val="65000"/>
              </a:srgbClr>
            </a:outerShdw>
          </a:effectLst>
        </p:spPr>
      </p:pic>
      <p:pic>
        <p:nvPicPr>
          <p:cNvPr id="8" name="Picture 5" descr="17i"/>
          <p:cNvPicPr>
            <a:picLocks noChangeAspect="1" noChangeArrowheads="1"/>
          </p:cNvPicPr>
          <p:nvPr/>
        </p:nvPicPr>
        <p:blipFill>
          <a:blip r:embed="rId3">
            <a:extLst>
              <a:ext uri="{28A0092B-C50C-407E-A947-70E740481C1C}">
                <a14:useLocalDpi xmlns:a14="http://schemas.microsoft.com/office/drawing/2010/main" val="0"/>
              </a:ext>
            </a:extLst>
          </a:blip>
          <a:srcRect l="1283" t="94000" r="7556"/>
          <a:stretch>
            <a:fillRect/>
          </a:stretch>
        </p:blipFill>
        <p:spPr bwMode="auto">
          <a:xfrm>
            <a:off x="69273" y="5334000"/>
            <a:ext cx="464820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descr="osteo"/>
          <p:cNvPicPr>
            <a:picLocks noChangeAspect="1" noChangeArrowheads="1"/>
          </p:cNvPicPr>
          <p:nvPr/>
        </p:nvPicPr>
        <p:blipFill>
          <a:blip r:embed="rId4"/>
          <a:srcRect/>
          <a:stretch>
            <a:fillRect/>
          </a:stretch>
        </p:blipFill>
        <p:spPr bwMode="auto">
          <a:xfrm>
            <a:off x="4648200" y="2209800"/>
            <a:ext cx="4366869" cy="2286000"/>
          </a:xfrm>
          <a:prstGeom prst="rect">
            <a:avLst/>
          </a:prstGeom>
          <a:ln>
            <a:noFill/>
          </a:ln>
          <a:effectLst>
            <a:outerShdw blurRad="292100" dist="139700" dir="2700000" algn="tl" rotWithShape="0">
              <a:srgbClr val="333333">
                <a:alpha val="65000"/>
              </a:srgbClr>
            </a:outerShdw>
          </a:effectLst>
        </p:spPr>
      </p:pic>
      <p:sp>
        <p:nvSpPr>
          <p:cNvPr id="11" name="Rectangle 3"/>
          <p:cNvSpPr txBox="1">
            <a:spLocks noChangeArrowheads="1"/>
          </p:cNvSpPr>
          <p:nvPr/>
        </p:nvSpPr>
        <p:spPr>
          <a:xfrm>
            <a:off x="4724400" y="4572000"/>
            <a:ext cx="4279889" cy="1275472"/>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20000"/>
              </a:lnSpc>
              <a:spcBef>
                <a:spcPts val="0"/>
              </a:spcBef>
            </a:pPr>
            <a:endParaRPr lang="en-US" dirty="0" smtClean="0"/>
          </a:p>
          <a:p>
            <a:pPr>
              <a:lnSpc>
                <a:spcPct val="120000"/>
              </a:lnSpc>
              <a:spcBef>
                <a:spcPts val="0"/>
              </a:spcBef>
            </a:pPr>
            <a:r>
              <a:rPr lang="en-US" sz="6400" dirty="0" smtClean="0">
                <a:latin typeface="Arial" pitchFamily="34" charset="0"/>
                <a:cs typeface="Arial" pitchFamily="34" charset="0"/>
              </a:rPr>
              <a:t>Early detection through dental x-rays</a:t>
            </a:r>
          </a:p>
          <a:p>
            <a:pPr>
              <a:lnSpc>
                <a:spcPct val="120000"/>
              </a:lnSpc>
              <a:spcBef>
                <a:spcPts val="0"/>
              </a:spcBef>
            </a:pPr>
            <a:r>
              <a:rPr lang="en-US" sz="6400" dirty="0" smtClean="0">
                <a:latin typeface="Arial" pitchFamily="34" charset="0"/>
                <a:cs typeface="Arial" pitchFamily="34" charset="0"/>
              </a:rPr>
              <a:t>More aggressive bone loss from periodontal disease</a:t>
            </a:r>
          </a:p>
          <a:p>
            <a:pPr>
              <a:spcBef>
                <a:spcPts val="2400"/>
              </a:spcBef>
              <a:buFont typeface="Wingdings" pitchFamily="2" charset="2"/>
              <a:buNone/>
            </a:pPr>
            <a:endParaRPr lang="en-US" sz="2200" dirty="0" smtClean="0"/>
          </a:p>
        </p:txBody>
      </p:sp>
      <p:sp>
        <p:nvSpPr>
          <p:cNvPr id="2" name="TextBox 1"/>
          <p:cNvSpPr txBox="1"/>
          <p:nvPr/>
        </p:nvSpPr>
        <p:spPr>
          <a:xfrm>
            <a:off x="228601" y="5867400"/>
            <a:ext cx="8686800" cy="646331"/>
          </a:xfrm>
          <a:prstGeom prst="rect">
            <a:avLst/>
          </a:prstGeom>
          <a:noFill/>
        </p:spPr>
        <p:txBody>
          <a:bodyPr wrap="square" rtlCol="0">
            <a:spAutoFit/>
          </a:bodyPr>
          <a:lstStyle/>
          <a:p>
            <a:r>
              <a:rPr lang="en-US" b="1" u="sng" dirty="0" smtClean="0"/>
              <a:t>Opportunity:  Health Plans </a:t>
            </a:r>
            <a:r>
              <a:rPr lang="en-US" b="1" u="sng" dirty="0"/>
              <a:t>can significantly reduce health care costs </a:t>
            </a:r>
            <a:r>
              <a:rPr lang="en-US" b="1" u="sng" dirty="0" smtClean="0"/>
              <a:t>of osteonecrosis with better oral health integration </a:t>
            </a:r>
            <a:endParaRPr lang="en-US" b="1" u="sng" dirty="0"/>
          </a:p>
        </p:txBody>
      </p:sp>
    </p:spTree>
    <p:extLst>
      <p:ext uri="{BB962C8B-B14F-4D97-AF65-F5344CB8AC3E}">
        <p14:creationId xmlns:p14="http://schemas.microsoft.com/office/powerpoint/2010/main" val="3810272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18" y="0"/>
            <a:ext cx="9147018" cy="762000"/>
          </a:xfrm>
          <a:solidFill>
            <a:schemeClr val="accent4">
              <a:lumMod val="60000"/>
              <a:lumOff val="40000"/>
            </a:schemeClr>
          </a:solidFill>
        </p:spPr>
        <p:txBody>
          <a:bodyPr>
            <a:normAutofit/>
          </a:bodyPr>
          <a:lstStyle/>
          <a:p>
            <a:r>
              <a:rPr kumimoji="0" lang="en-US" sz="3000" b="1" i="0" u="none" strike="noStrike" kern="0" cap="none" spc="0" normalizeH="0" baseline="0" noProof="0" dirty="0" smtClean="0">
                <a:ln>
                  <a:noFill/>
                </a:ln>
                <a:solidFill>
                  <a:srgbClr val="FFFFFF"/>
                </a:solidFill>
                <a:effectLst/>
                <a:uLnTx/>
                <a:uFillTx/>
                <a:latin typeface="Arial"/>
                <a:ea typeface="+mj-ea"/>
                <a:cs typeface="Arial"/>
              </a:rPr>
              <a:t>Cardiovascular Disease  (CVD)</a:t>
            </a:r>
            <a:endParaRPr lang="en-US" sz="3600" b="1" dirty="0" smtClean="0">
              <a:solidFill>
                <a:schemeClr val="bg1"/>
              </a:solidFill>
              <a:latin typeface="Arial" pitchFamily="34" charset="0"/>
              <a:cs typeface="Arial" pitchFamily="34" charset="0"/>
            </a:endParaRP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4" descr="Diagram"/>
          <p:cNvPicPr>
            <a:picLocks noChangeAspect="1" noChangeArrowheads="1"/>
          </p:cNvPicPr>
          <p:nvPr/>
        </p:nvPicPr>
        <p:blipFill>
          <a:blip r:embed="rId3"/>
          <a:srcRect/>
          <a:stretch>
            <a:fillRect/>
          </a:stretch>
        </p:blipFill>
        <p:spPr bwMode="auto">
          <a:xfrm>
            <a:off x="152400" y="1295400"/>
            <a:ext cx="4343399" cy="4114800"/>
          </a:xfrm>
          <a:prstGeom prst="rect">
            <a:avLst/>
          </a:prstGeom>
          <a:ln>
            <a:noFill/>
          </a:ln>
          <a:effectLst>
            <a:outerShdw blurRad="292100" dist="139700" dir="2700000" algn="tl" rotWithShape="0">
              <a:srgbClr val="333333">
                <a:alpha val="65000"/>
              </a:srgbClr>
            </a:outerShdw>
          </a:effectLst>
        </p:spPr>
      </p:pic>
      <p:sp>
        <p:nvSpPr>
          <p:cNvPr id="7" name="Rectangle 3"/>
          <p:cNvSpPr>
            <a:spLocks noGrp="1" noChangeArrowheads="1"/>
          </p:cNvSpPr>
          <p:nvPr>
            <p:ph idx="1"/>
          </p:nvPr>
        </p:nvSpPr>
        <p:spPr>
          <a:xfrm>
            <a:off x="4558145" y="1066800"/>
            <a:ext cx="4357255" cy="5105400"/>
          </a:xfrm>
        </p:spPr>
        <p:txBody>
          <a:bodyPr>
            <a:normAutofit fontScale="92500"/>
          </a:bodyPr>
          <a:lstStyle/>
          <a:p>
            <a:pPr eaLnBrk="1" hangingPunct="1">
              <a:lnSpc>
                <a:spcPct val="110000"/>
              </a:lnSpc>
              <a:spcBef>
                <a:spcPts val="0"/>
              </a:spcBef>
              <a:spcAft>
                <a:spcPts val="600"/>
              </a:spcAft>
              <a:buFont typeface="Calibri" pitchFamily="34" charset="0"/>
              <a:buChar char="*"/>
            </a:pPr>
            <a:r>
              <a:rPr lang="en-US" sz="1800" b="1" dirty="0" smtClean="0">
                <a:latin typeface="Arial" pitchFamily="34" charset="0"/>
                <a:cs typeface="Arial" pitchFamily="34" charset="0"/>
              </a:rPr>
              <a:t>Heart Disease and Stroke: </a:t>
            </a:r>
            <a:r>
              <a:rPr lang="en-US" sz="1800" b="1" dirty="0" smtClean="0">
                <a:solidFill>
                  <a:srgbClr val="FF0000"/>
                </a:solidFill>
                <a:latin typeface="Arial" pitchFamily="34" charset="0"/>
                <a:cs typeface="Arial" pitchFamily="34" charset="0"/>
              </a:rPr>
              <a:t>#1 and #3 leading causes of death in America</a:t>
            </a:r>
          </a:p>
          <a:p>
            <a:pPr eaLnBrk="1" hangingPunct="1">
              <a:lnSpc>
                <a:spcPct val="110000"/>
              </a:lnSpc>
              <a:spcBef>
                <a:spcPts val="0"/>
              </a:spcBef>
              <a:spcAft>
                <a:spcPts val="600"/>
              </a:spcAft>
              <a:buFont typeface="Calibri" pitchFamily="34" charset="0"/>
              <a:buChar char="*"/>
            </a:pPr>
            <a:r>
              <a:rPr lang="en-US" sz="1800" b="1" dirty="0" smtClean="0">
                <a:latin typeface="Arial" pitchFamily="34" charset="0"/>
                <a:cs typeface="Arial" pitchFamily="34" charset="0"/>
              </a:rPr>
              <a:t>&gt;$503 Billion</a:t>
            </a:r>
            <a:r>
              <a:rPr lang="en-US" sz="1800" b="1" dirty="0" smtClean="0">
                <a:solidFill>
                  <a:schemeClr val="accent4">
                    <a:lumMod val="75000"/>
                  </a:schemeClr>
                </a:solidFill>
                <a:latin typeface="Arial" pitchFamily="34" charset="0"/>
                <a:cs typeface="Arial" pitchFamily="34" charset="0"/>
              </a:rPr>
              <a:t>: </a:t>
            </a:r>
            <a:r>
              <a:rPr lang="en-US" sz="1800" b="1" dirty="0" smtClean="0">
                <a:latin typeface="Arial" pitchFamily="34" charset="0"/>
                <a:cs typeface="Arial" pitchFamily="34" charset="0"/>
              </a:rPr>
              <a:t>Health care cost directly associated with CVD</a:t>
            </a:r>
          </a:p>
          <a:p>
            <a:pPr eaLnBrk="1" hangingPunct="1">
              <a:lnSpc>
                <a:spcPct val="110000"/>
              </a:lnSpc>
              <a:spcBef>
                <a:spcPts val="0"/>
              </a:spcBef>
              <a:spcAft>
                <a:spcPts val="600"/>
              </a:spcAft>
              <a:buFont typeface="Calibri" pitchFamily="34" charset="0"/>
              <a:buChar char="*"/>
            </a:pPr>
            <a:r>
              <a:rPr lang="en-US" sz="1800" dirty="0" smtClean="0">
                <a:latin typeface="Arial" pitchFamily="34" charset="0"/>
                <a:cs typeface="Arial" pitchFamily="34" charset="0"/>
              </a:rPr>
              <a:t>81 million adults with </a:t>
            </a:r>
            <a:r>
              <a:rPr lang="en-US" sz="1800" dirty="0" err="1" smtClean="0">
                <a:latin typeface="Arial" pitchFamily="34" charset="0"/>
                <a:cs typeface="Arial" pitchFamily="34" charset="0"/>
              </a:rPr>
              <a:t>CVD</a:t>
            </a:r>
            <a:endParaRPr lang="en-US" sz="1800" dirty="0" smtClean="0">
              <a:latin typeface="Arial" pitchFamily="34" charset="0"/>
              <a:cs typeface="Arial" pitchFamily="34" charset="0"/>
            </a:endParaRPr>
          </a:p>
          <a:p>
            <a:pPr eaLnBrk="1" hangingPunct="1">
              <a:lnSpc>
                <a:spcPct val="110000"/>
              </a:lnSpc>
              <a:spcBef>
                <a:spcPts val="0"/>
              </a:spcBef>
              <a:spcAft>
                <a:spcPts val="600"/>
              </a:spcAft>
              <a:buFont typeface="Calibri" pitchFamily="34" charset="0"/>
              <a:buChar char="*"/>
            </a:pPr>
            <a:r>
              <a:rPr lang="en-US" sz="1800" dirty="0" smtClean="0">
                <a:latin typeface="Arial" pitchFamily="34" charset="0"/>
                <a:cs typeface="Arial" pitchFamily="34" charset="0"/>
              </a:rPr>
              <a:t>~ 1 million Americans die each year</a:t>
            </a:r>
          </a:p>
          <a:p>
            <a:pPr>
              <a:lnSpc>
                <a:spcPct val="110000"/>
              </a:lnSpc>
              <a:spcBef>
                <a:spcPts val="0"/>
              </a:spcBef>
              <a:spcAft>
                <a:spcPts val="600"/>
              </a:spcAft>
              <a:buFont typeface="Calibri" pitchFamily="34" charset="0"/>
              <a:buChar char="*"/>
            </a:pPr>
            <a:r>
              <a:rPr lang="en-US" sz="1800" dirty="0">
                <a:latin typeface="Arial" pitchFamily="34" charset="0"/>
                <a:cs typeface="Arial" pitchFamily="34" charset="0"/>
              </a:rPr>
              <a:t>25-50% of </a:t>
            </a:r>
            <a:r>
              <a:rPr lang="en-US" sz="1800" dirty="0" smtClean="0">
                <a:latin typeface="Arial" pitchFamily="34" charset="0"/>
                <a:cs typeface="Arial" pitchFamily="34" charset="0"/>
              </a:rPr>
              <a:t>CVD patients </a:t>
            </a:r>
            <a:r>
              <a:rPr lang="en-US" sz="1800" dirty="0">
                <a:latin typeface="Arial" pitchFamily="34" charset="0"/>
                <a:cs typeface="Arial" pitchFamily="34" charset="0"/>
              </a:rPr>
              <a:t>and cerebrovascular accident patients have no traditional risk </a:t>
            </a:r>
            <a:r>
              <a:rPr lang="en-US" sz="1800" dirty="0" smtClean="0">
                <a:latin typeface="Arial" pitchFamily="34" charset="0"/>
                <a:cs typeface="Arial" pitchFamily="34" charset="0"/>
              </a:rPr>
              <a:t>factors</a:t>
            </a:r>
          </a:p>
          <a:p>
            <a:pPr>
              <a:lnSpc>
                <a:spcPct val="110000"/>
              </a:lnSpc>
              <a:spcBef>
                <a:spcPts val="0"/>
              </a:spcBef>
              <a:spcAft>
                <a:spcPts val="600"/>
              </a:spcAft>
              <a:buFont typeface="Arial" pitchFamily="34" charset="0"/>
              <a:buChar char="*"/>
            </a:pPr>
            <a:r>
              <a:rPr lang="en-US" sz="1800" dirty="0">
                <a:latin typeface="Arial" pitchFamily="34" charset="0"/>
                <a:cs typeface="Arial" pitchFamily="34" charset="0"/>
              </a:rPr>
              <a:t>1.5 to 4 fold increased risk for heart disease in people with periodontal disease</a:t>
            </a:r>
          </a:p>
          <a:p>
            <a:pPr>
              <a:lnSpc>
                <a:spcPct val="110000"/>
              </a:lnSpc>
              <a:spcBef>
                <a:spcPts val="0"/>
              </a:spcBef>
              <a:spcAft>
                <a:spcPts val="600"/>
              </a:spcAft>
              <a:buFont typeface="Arial" pitchFamily="34" charset="0"/>
              <a:buChar char="*"/>
            </a:pPr>
            <a:r>
              <a:rPr lang="en-US" sz="1800" dirty="0" smtClean="0">
                <a:latin typeface="Arial" pitchFamily="34" charset="0"/>
                <a:cs typeface="Arial" pitchFamily="34" charset="0"/>
              </a:rPr>
              <a:t>85</a:t>
            </a:r>
            <a:r>
              <a:rPr lang="en-US" sz="1800" dirty="0">
                <a:latin typeface="Arial" pitchFamily="34" charset="0"/>
                <a:cs typeface="Arial" pitchFamily="34" charset="0"/>
              </a:rPr>
              <a:t>% of heart attack patients studied had periodontal disease compared to 29% of people with no heart problems</a:t>
            </a:r>
          </a:p>
          <a:p>
            <a:pPr>
              <a:spcBef>
                <a:spcPts val="0"/>
              </a:spcBef>
              <a:buFont typeface="Calibri" pitchFamily="34" charset="0"/>
              <a:buChar char="*"/>
            </a:pPr>
            <a:endParaRPr lang="en-US" sz="1800" b="1" dirty="0">
              <a:latin typeface="Arial" pitchFamily="34" charset="0"/>
              <a:cs typeface="Arial" pitchFamily="34" charset="0"/>
            </a:endParaRPr>
          </a:p>
          <a:p>
            <a:pPr eaLnBrk="1" hangingPunct="1">
              <a:spcBef>
                <a:spcPts val="0"/>
              </a:spcBef>
              <a:buFont typeface="Calibri" pitchFamily="34" charset="0"/>
              <a:buChar char="*"/>
            </a:pPr>
            <a:endParaRPr lang="en-US" sz="1800" b="1" dirty="0" smtClean="0">
              <a:latin typeface="Arial" pitchFamily="34" charset="0"/>
              <a:cs typeface="Arial" pitchFamily="34" charset="0"/>
            </a:endParaRPr>
          </a:p>
          <a:p>
            <a:pPr eaLnBrk="1" hangingPunct="1">
              <a:spcBef>
                <a:spcPts val="2400"/>
              </a:spcBef>
              <a:buFontTx/>
              <a:buNone/>
            </a:pPr>
            <a:endParaRPr lang="en-US" sz="2200" dirty="0" smtClean="0"/>
          </a:p>
        </p:txBody>
      </p:sp>
      <p:sp>
        <p:nvSpPr>
          <p:cNvPr id="3" name="TextBox 2"/>
          <p:cNvSpPr txBox="1"/>
          <p:nvPr/>
        </p:nvSpPr>
        <p:spPr>
          <a:xfrm>
            <a:off x="152400" y="5481476"/>
            <a:ext cx="4648200" cy="923330"/>
          </a:xfrm>
          <a:prstGeom prst="rect">
            <a:avLst/>
          </a:prstGeom>
          <a:noFill/>
        </p:spPr>
        <p:txBody>
          <a:bodyPr wrap="square" rtlCol="0">
            <a:spAutoFit/>
          </a:bodyPr>
          <a:lstStyle/>
          <a:p>
            <a:r>
              <a:rPr lang="en-US" b="1" u="sng" dirty="0" smtClean="0"/>
              <a:t>Opportunity:  Health Plans </a:t>
            </a:r>
            <a:r>
              <a:rPr lang="en-US" b="1" u="sng" dirty="0"/>
              <a:t>can significantly reduce health care costs </a:t>
            </a:r>
            <a:r>
              <a:rPr lang="en-US" b="1" u="sng" dirty="0" smtClean="0"/>
              <a:t>of CVD with comparative low cost periodontal therapy</a:t>
            </a:r>
            <a:endParaRPr lang="en-US" b="1" u="sng" dirty="0"/>
          </a:p>
        </p:txBody>
      </p:sp>
    </p:spTree>
    <p:extLst>
      <p:ext uri="{BB962C8B-B14F-4D97-AF65-F5344CB8AC3E}">
        <p14:creationId xmlns:p14="http://schemas.microsoft.com/office/powerpoint/2010/main" val="3846923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18" y="0"/>
            <a:ext cx="9147018" cy="762000"/>
          </a:xfrm>
          <a:solidFill>
            <a:schemeClr val="accent4">
              <a:lumMod val="60000"/>
              <a:lumOff val="40000"/>
            </a:schemeClr>
          </a:solidFill>
        </p:spPr>
        <p:txBody>
          <a:bodyPr>
            <a:normAutofit/>
          </a:bodyPr>
          <a:lstStyle/>
          <a:p>
            <a:r>
              <a:rPr kumimoji="0" lang="en-US" sz="3000" b="1" i="0" u="none" strike="noStrike" kern="0" cap="none" spc="0" normalizeH="0" baseline="0" noProof="0" dirty="0" err="1" smtClean="0">
                <a:ln>
                  <a:noFill/>
                </a:ln>
                <a:solidFill>
                  <a:srgbClr val="FFFFFF"/>
                </a:solidFill>
                <a:effectLst/>
                <a:uLnTx/>
                <a:uFillTx/>
                <a:latin typeface="Arial"/>
                <a:ea typeface="+mj-ea"/>
                <a:cs typeface="Arial"/>
              </a:rPr>
              <a:t>CVD</a:t>
            </a:r>
            <a:r>
              <a:rPr kumimoji="0" lang="en-US" sz="3000" b="1" i="0" u="none" strike="noStrike" kern="0" cap="none" spc="0" normalizeH="0" baseline="0" noProof="0" dirty="0" smtClean="0">
                <a:ln>
                  <a:noFill/>
                </a:ln>
                <a:solidFill>
                  <a:srgbClr val="FFFFFF"/>
                </a:solidFill>
                <a:effectLst/>
                <a:uLnTx/>
                <a:uFillTx/>
                <a:latin typeface="Arial"/>
                <a:ea typeface="+mj-ea"/>
                <a:cs typeface="Arial"/>
              </a:rPr>
              <a:t> and Periodontal Disease</a:t>
            </a:r>
            <a:endParaRPr lang="en-US" sz="3600" b="1" dirty="0" smtClean="0">
              <a:solidFill>
                <a:schemeClr val="bg1"/>
              </a:solidFill>
              <a:latin typeface="Arial" pitchFamily="34" charset="0"/>
              <a:cs typeface="Arial" pitchFamily="34" charset="0"/>
            </a:endParaRPr>
          </a:p>
        </p:txBody>
      </p:sp>
      <p:sp>
        <p:nvSpPr>
          <p:cNvPr id="5" name="Rectangle 4"/>
          <p:cNvSpPr/>
          <p:nvPr/>
        </p:nvSpPr>
        <p:spPr>
          <a:xfrm>
            <a:off x="0" y="6553200"/>
            <a:ext cx="9144000" cy="3048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3"/>
          <p:cNvSpPr>
            <a:spLocks noGrp="1" noChangeArrowheads="1"/>
          </p:cNvSpPr>
          <p:nvPr>
            <p:ph idx="1"/>
          </p:nvPr>
        </p:nvSpPr>
        <p:spPr>
          <a:xfrm>
            <a:off x="495300" y="914400"/>
            <a:ext cx="8191500" cy="5257800"/>
          </a:xfrm>
        </p:spPr>
        <p:txBody>
          <a:bodyPr/>
          <a:lstStyle/>
          <a:p>
            <a:pPr eaLnBrk="1" hangingPunct="1">
              <a:defRPr/>
            </a:pPr>
            <a:r>
              <a:rPr lang="en-US" sz="2200" b="1" dirty="0" smtClean="0">
                <a:latin typeface="Arial" pitchFamily="34" charset="0"/>
                <a:cs typeface="Arial" pitchFamily="34" charset="0"/>
              </a:rPr>
              <a:t>Atheroma: A deposit of lipid-containing material in arterial walls</a:t>
            </a:r>
          </a:p>
          <a:p>
            <a:pPr eaLnBrk="1" hangingPunct="1">
              <a:defRPr/>
            </a:pPr>
            <a:r>
              <a:rPr lang="en-US" sz="2200" b="1" dirty="0" smtClean="0">
                <a:latin typeface="Arial" pitchFamily="34" charset="0"/>
                <a:cs typeface="Arial" pitchFamily="34" charset="0"/>
              </a:rPr>
              <a:t>55% of </a:t>
            </a:r>
            <a:r>
              <a:rPr lang="en-US" sz="2200" b="1" dirty="0" err="1" smtClean="0">
                <a:latin typeface="Arial" pitchFamily="34" charset="0"/>
                <a:cs typeface="Arial" pitchFamily="34" charset="0"/>
              </a:rPr>
              <a:t>Atheromas</a:t>
            </a:r>
            <a:r>
              <a:rPr lang="en-US" sz="2200" b="1" dirty="0" smtClean="0">
                <a:latin typeface="Arial" pitchFamily="34" charset="0"/>
                <a:cs typeface="Arial" pitchFamily="34" charset="0"/>
              </a:rPr>
              <a:t> examined contained </a:t>
            </a:r>
            <a:r>
              <a:rPr lang="en-US" sz="2200" b="1" i="1" dirty="0" smtClean="0">
                <a:latin typeface="Arial" pitchFamily="34" charset="0"/>
                <a:cs typeface="Arial" pitchFamily="34" charset="0"/>
              </a:rPr>
              <a:t>P. </a:t>
            </a:r>
            <a:r>
              <a:rPr lang="en-US" sz="2200" b="1" i="1" dirty="0" err="1" smtClean="0">
                <a:latin typeface="Arial" pitchFamily="34" charset="0"/>
                <a:cs typeface="Arial" pitchFamily="34" charset="0"/>
              </a:rPr>
              <a:t>Gingivalis</a:t>
            </a:r>
            <a:r>
              <a:rPr lang="en-US" sz="2200" b="1" i="1" dirty="0" smtClean="0">
                <a:latin typeface="Arial" pitchFamily="34" charset="0"/>
                <a:cs typeface="Arial" pitchFamily="34" charset="0"/>
              </a:rPr>
              <a:t> </a:t>
            </a:r>
            <a:r>
              <a:rPr lang="en-US" sz="2200" b="1" dirty="0" smtClean="0">
                <a:latin typeface="Arial" pitchFamily="34" charset="0"/>
                <a:cs typeface="Arial" pitchFamily="34" charset="0"/>
              </a:rPr>
              <a:t>or </a:t>
            </a:r>
          </a:p>
          <a:p>
            <a:pPr marL="0" indent="0" eaLnBrk="1" hangingPunct="1">
              <a:buNone/>
              <a:defRPr/>
            </a:pPr>
            <a:r>
              <a:rPr lang="en-US" sz="2200" b="1" i="1" dirty="0">
                <a:latin typeface="Arial" pitchFamily="34" charset="0"/>
                <a:cs typeface="Arial" pitchFamily="34" charset="0"/>
              </a:rPr>
              <a:t>	</a:t>
            </a:r>
            <a:r>
              <a:rPr lang="en-US" sz="2200" b="1" i="1" dirty="0" smtClean="0">
                <a:latin typeface="Arial" pitchFamily="34" charset="0"/>
                <a:cs typeface="Arial" pitchFamily="34" charset="0"/>
              </a:rPr>
              <a:t>S. </a:t>
            </a:r>
            <a:r>
              <a:rPr lang="en-US" sz="2200" b="1" i="1" dirty="0" err="1" smtClean="0">
                <a:latin typeface="Arial" pitchFamily="34" charset="0"/>
                <a:cs typeface="Arial" pitchFamily="34" charset="0"/>
              </a:rPr>
              <a:t>Sanquinis</a:t>
            </a:r>
            <a:r>
              <a:rPr lang="en-US" sz="2200" b="1" i="1" dirty="0" smtClean="0">
                <a:latin typeface="Arial" pitchFamily="34" charset="0"/>
                <a:cs typeface="Arial" pitchFamily="34" charset="0"/>
              </a:rPr>
              <a:t> </a:t>
            </a:r>
            <a:r>
              <a:rPr lang="en-US" sz="2200" b="1" dirty="0" smtClean="0">
                <a:latin typeface="Arial" pitchFamily="34" charset="0"/>
                <a:cs typeface="Arial" pitchFamily="34" charset="0"/>
              </a:rPr>
              <a:t>(periodontal pathogens)</a:t>
            </a:r>
          </a:p>
          <a:p>
            <a:pPr eaLnBrk="1" hangingPunct="1">
              <a:defRPr/>
            </a:pPr>
            <a:r>
              <a:rPr lang="en-US" sz="2200" b="1" dirty="0" smtClean="0">
                <a:latin typeface="Arial" pitchFamily="34" charset="0"/>
                <a:cs typeface="Arial" pitchFamily="34" charset="0"/>
              </a:rPr>
              <a:t>C-Reactive Protein (a risk factor for CVD) is increased in periodontal disease and </a:t>
            </a:r>
            <a:r>
              <a:rPr lang="en-US" sz="2200" b="1" u="sng" dirty="0" smtClean="0">
                <a:latin typeface="Arial" pitchFamily="34" charset="0"/>
                <a:cs typeface="Arial" pitchFamily="34" charset="0"/>
              </a:rPr>
              <a:t>reduced</a:t>
            </a:r>
            <a:r>
              <a:rPr lang="en-US" sz="2200" b="1" dirty="0" smtClean="0">
                <a:latin typeface="Arial" pitchFamily="34" charset="0"/>
                <a:cs typeface="Arial" pitchFamily="34" charset="0"/>
              </a:rPr>
              <a:t> with perio therapy</a:t>
            </a:r>
          </a:p>
          <a:p>
            <a:pPr eaLnBrk="1" hangingPunct="1">
              <a:buFont typeface="Wingdings" pitchFamily="2" charset="2"/>
              <a:buNone/>
              <a:defRPr/>
            </a:pPr>
            <a:endParaRPr lang="en-US" sz="2200" dirty="0" smtClean="0"/>
          </a:p>
          <a:p>
            <a:pPr eaLnBrk="1" hangingPunct="1">
              <a:buFont typeface="Wingdings" pitchFamily="2" charset="2"/>
              <a:buNone/>
              <a:defRPr/>
            </a:pPr>
            <a:endParaRPr lang="en-US" sz="2200" dirty="0" smtClean="0"/>
          </a:p>
        </p:txBody>
      </p:sp>
      <p:pic>
        <p:nvPicPr>
          <p:cNvPr id="7" name="Picture 2" descr="035750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6325" y="3241141"/>
            <a:ext cx="4252913"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9151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TotalTime>
  <Words>1922</Words>
  <Application>Microsoft Office PowerPoint</Application>
  <PresentationFormat>On-screen Show (4:3)</PresentationFormat>
  <Paragraphs>233</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Can Paying Attention to Oral Health Reduce Medical Care Costs?</vt:lpstr>
      <vt:lpstr>When Did the Mouth Separate from the Body?</vt:lpstr>
      <vt:lpstr>Disease Management </vt:lpstr>
      <vt:lpstr>Dental Disease Management Program</vt:lpstr>
      <vt:lpstr>Periodontal Disease</vt:lpstr>
      <vt:lpstr>.</vt:lpstr>
      <vt:lpstr>Osteoporosis</vt:lpstr>
      <vt:lpstr>Cardiovascular Disease  (CVD)</vt:lpstr>
      <vt:lpstr>CVD and Periodontal Disease</vt:lpstr>
      <vt:lpstr>Pregnancy and Periodontal Disease</vt:lpstr>
      <vt:lpstr>2010: First Fetal Death Related to Periodontal Disease</vt:lpstr>
      <vt:lpstr>Diabetes</vt:lpstr>
      <vt:lpstr>Two-Way Linkage Between Diabetes and Oral Disease</vt:lpstr>
      <vt:lpstr>Why Does Diabetes Continue to Command Our Attention?</vt:lpstr>
      <vt:lpstr>Estimated Cost of Diabetes in the United States</vt:lpstr>
      <vt:lpstr>Health Plan Implications for Cost and Outcomes</vt:lpstr>
      <vt:lpstr>Diabetes and Dental Intervention</vt:lpstr>
      <vt:lpstr>Medical – Dental Integration</vt:lpstr>
      <vt:lpstr>Disease Management in the Dental Benefits Industry</vt:lpstr>
      <vt:lpstr>Disease Management in the Dental Benefits Industry</vt:lpstr>
      <vt:lpstr>LIBERTY’s Methods</vt:lpstr>
      <vt:lpstr>Tracking &amp; Reporting</vt:lpstr>
      <vt:lpstr>LIBERTY Results</vt:lpstr>
      <vt:lpstr>Medical-Dental Integration Opportunities</vt:lpstr>
      <vt:lpstr>Medical-Dental Integration Opportunities</vt:lpstr>
      <vt:lpstr>Dental/Medical Collaboration Value Proposition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Importants of Oral Health to  Overall Health</dc:title>
  <dc:creator>bhahn</dc:creator>
  <cp:lastModifiedBy>Brittany Hahn</cp:lastModifiedBy>
  <cp:revision>32</cp:revision>
  <cp:lastPrinted>2013-12-03T01:08:18Z</cp:lastPrinted>
  <dcterms:created xsi:type="dcterms:W3CDTF">2012-09-21T21:07:29Z</dcterms:created>
  <dcterms:modified xsi:type="dcterms:W3CDTF">2013-12-12T21:14:40Z</dcterms:modified>
</cp:coreProperties>
</file>