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77" r:id="rId4"/>
    <p:sldMasterId id="2147483889" r:id="rId5"/>
  </p:sldMasterIdLst>
  <p:notesMasterIdLst>
    <p:notesMasterId r:id="rId23"/>
  </p:notesMasterIdLst>
  <p:handoutMasterIdLst>
    <p:handoutMasterId r:id="rId24"/>
  </p:handoutMasterIdLst>
  <p:sldIdLst>
    <p:sldId id="483" r:id="rId6"/>
    <p:sldId id="429" r:id="rId7"/>
    <p:sldId id="372" r:id="rId8"/>
    <p:sldId id="520" r:id="rId9"/>
    <p:sldId id="496" r:id="rId10"/>
    <p:sldId id="498" r:id="rId11"/>
    <p:sldId id="492" r:id="rId12"/>
    <p:sldId id="504" r:id="rId13"/>
    <p:sldId id="519" r:id="rId14"/>
    <p:sldId id="505" r:id="rId15"/>
    <p:sldId id="511" r:id="rId16"/>
    <p:sldId id="518" r:id="rId17"/>
    <p:sldId id="517" r:id="rId18"/>
    <p:sldId id="501" r:id="rId19"/>
    <p:sldId id="521" r:id="rId20"/>
    <p:sldId id="514" r:id="rId21"/>
    <p:sldId id="430"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o Alvarez" initials="NA" lastIdx="1" clrIdx="0"/>
  <p:cmAuthor id="7" name="Alexis Arguello" initials="AA" lastIdx="3" clrIdx="7">
    <p:extLst>
      <p:ext uri="{19B8F6BF-5375-455C-9EA6-DF929625EA0E}">
        <p15:presenceInfo xmlns:p15="http://schemas.microsoft.com/office/powerpoint/2012/main" userId="S::aarguello@libertydentalplan.com::5e603ec0-e8d3-4678-a8df-8471dc04db15" providerId="AD"/>
      </p:ext>
    </p:extLst>
  </p:cmAuthor>
  <p:cmAuthor id="1" name="nmosca@libertydentalplan.com" initials="n" lastIdx="14" clrIdx="1">
    <p:extLst>
      <p:ext uri="{19B8F6BF-5375-455C-9EA6-DF929625EA0E}">
        <p15:presenceInfo xmlns:p15="http://schemas.microsoft.com/office/powerpoint/2012/main" userId="nmosca@libertydentalplan.com" providerId="None"/>
      </p:ext>
    </p:extLst>
  </p:cmAuthor>
  <p:cmAuthor id="8" name="Caroline Saienni" initials="CS [2]" lastIdx="1" clrIdx="8">
    <p:extLst>
      <p:ext uri="{19B8F6BF-5375-455C-9EA6-DF929625EA0E}">
        <p15:presenceInfo xmlns:p15="http://schemas.microsoft.com/office/powerpoint/2012/main" userId="S-1-5-21-73586283-1677128483-1060284298-36000" providerId="AD"/>
      </p:ext>
    </p:extLst>
  </p:cmAuthor>
  <p:cmAuthor id="2" name="Nicole Mosca" initials="NM" lastIdx="42" clrIdx="2">
    <p:extLst>
      <p:ext uri="{19B8F6BF-5375-455C-9EA6-DF929625EA0E}">
        <p15:presenceInfo xmlns:p15="http://schemas.microsoft.com/office/powerpoint/2012/main" userId="S-1-5-21-73586283-1677128483-1060284298-29477" providerId="AD"/>
      </p:ext>
    </p:extLst>
  </p:cmAuthor>
  <p:cmAuthor id="9" name="Jeannette Sierra" initials="JS" lastIdx="46" clrIdx="9">
    <p:extLst>
      <p:ext uri="{19B8F6BF-5375-455C-9EA6-DF929625EA0E}">
        <p15:presenceInfo xmlns:p15="http://schemas.microsoft.com/office/powerpoint/2012/main" userId="S::jsierra@libertydentalplan.com::65ab4c45-27e9-439f-aad4-73c647270ca3" providerId="AD"/>
      </p:ext>
    </p:extLst>
  </p:cmAuthor>
  <p:cmAuthor id="3" name="Nicole Mosca" initials="NM [2]" lastIdx="14" clrIdx="3">
    <p:extLst>
      <p:ext uri="{19B8F6BF-5375-455C-9EA6-DF929625EA0E}">
        <p15:presenceInfo xmlns:p15="http://schemas.microsoft.com/office/powerpoint/2012/main" userId="Nicole Mosca" providerId="None"/>
      </p:ext>
    </p:extLst>
  </p:cmAuthor>
  <p:cmAuthor id="10" name="Carmen Torres" initials="CT" lastIdx="24" clrIdx="10">
    <p:extLst>
      <p:ext uri="{19B8F6BF-5375-455C-9EA6-DF929625EA0E}">
        <p15:presenceInfo xmlns:p15="http://schemas.microsoft.com/office/powerpoint/2012/main" userId="S::ctorres@libertydentalplan.com::f1eb2f7a-a277-4646-aecb-0c3ae9bbc8e9" providerId="AD"/>
      </p:ext>
    </p:extLst>
  </p:cmAuthor>
  <p:cmAuthor id="4" name="Anne Weeks" initials="AW" lastIdx="19" clrIdx="4">
    <p:extLst>
      <p:ext uri="{19B8F6BF-5375-455C-9EA6-DF929625EA0E}">
        <p15:presenceInfo xmlns:p15="http://schemas.microsoft.com/office/powerpoint/2012/main" userId="S-1-5-21-73586283-1677128483-1060284298-14636" providerId="AD"/>
      </p:ext>
    </p:extLst>
  </p:cmAuthor>
  <p:cmAuthor id="11" name="Julieanna Collins" initials="JC" lastIdx="21" clrIdx="11">
    <p:extLst>
      <p:ext uri="{19B8F6BF-5375-455C-9EA6-DF929625EA0E}">
        <p15:presenceInfo xmlns:p15="http://schemas.microsoft.com/office/powerpoint/2012/main" userId="S::jcollins@libertydentalplan.com::8f86bdcb-29ee-47bd-9474-b031b1fca4db" providerId="AD"/>
      </p:ext>
    </p:extLst>
  </p:cmAuthor>
  <p:cmAuthor id="5" name="Nicole Mosca" initials="NM [3]" lastIdx="2" clrIdx="5">
    <p:extLst>
      <p:ext uri="{19B8F6BF-5375-455C-9EA6-DF929625EA0E}">
        <p15:presenceInfo xmlns:p15="http://schemas.microsoft.com/office/powerpoint/2012/main" userId="S::nmosca@libertydentalplan.com::e63cb6d4-d50f-48bb-b67f-dcefc3fdb0d1" providerId="AD"/>
      </p:ext>
    </p:extLst>
  </p:cmAuthor>
  <p:cmAuthor id="6" name="Caroline Saienni" initials="CS" lastIdx="37" clrIdx="6">
    <p:extLst>
      <p:ext uri="{19B8F6BF-5375-455C-9EA6-DF929625EA0E}">
        <p15:presenceInfo xmlns:p15="http://schemas.microsoft.com/office/powerpoint/2012/main" userId="S::csaienni@libertydentalplan.com::0d287aac-9c1d-472f-8227-8ba66bc63d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E3F98"/>
    <a:srgbClr val="46166B"/>
    <a:srgbClr val="D0D8E8"/>
    <a:srgbClr val="E4D0EC"/>
    <a:srgbClr val="F1E7F5"/>
    <a:srgbClr val="386294"/>
    <a:srgbClr val="E9EDF4"/>
    <a:srgbClr val="4F81BD"/>
    <a:srgbClr val="BFCADF"/>
    <a:srgbClr val="95B3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9" autoAdjust="0"/>
    <p:restoredTop sz="87779" autoAdjust="0"/>
  </p:normalViewPr>
  <p:slideViewPr>
    <p:cSldViewPr snapToGrid="0">
      <p:cViewPr varScale="1">
        <p:scale>
          <a:sx n="114" d="100"/>
          <a:sy n="114" d="100"/>
        </p:scale>
        <p:origin x="1584" y="10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D5265BD-9FB5-435D-8A52-2A0175C9F959}" type="datetimeFigureOut">
              <a:rPr lang="en-US" smtClean="0"/>
              <a:t>3/12/2022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5B26BB27-A397-4D50-A2C1-354AF56E6B84}" type="slidenum">
              <a:rPr lang="en-US" smtClean="0"/>
              <a:t>‹#›</a:t>
            </a:fld>
            <a:endParaRPr lang="en-US"/>
          </a:p>
        </p:txBody>
      </p:sp>
    </p:spTree>
    <p:extLst>
      <p:ext uri="{BB962C8B-B14F-4D97-AF65-F5344CB8AC3E}">
        <p14:creationId xmlns:p14="http://schemas.microsoft.com/office/powerpoint/2010/main" val="24019066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45" cy="464205"/>
          </a:xfrm>
          <a:prstGeom prst="rect">
            <a:avLst/>
          </a:prstGeom>
        </p:spPr>
        <p:txBody>
          <a:bodyPr vert="horz" lIns="88139" tIns="44070" rIns="88139" bIns="44070" rtlCol="0"/>
          <a:lstStyle>
            <a:lvl1pPr algn="l">
              <a:defRPr sz="1200"/>
            </a:lvl1pPr>
          </a:lstStyle>
          <a:p>
            <a:endParaRPr lang="en-US"/>
          </a:p>
        </p:txBody>
      </p:sp>
      <p:sp>
        <p:nvSpPr>
          <p:cNvPr id="3" name="Date Placeholder 2"/>
          <p:cNvSpPr>
            <a:spLocks noGrp="1"/>
          </p:cNvSpPr>
          <p:nvPr>
            <p:ph type="dt" idx="1"/>
          </p:nvPr>
        </p:nvSpPr>
        <p:spPr>
          <a:xfrm>
            <a:off x="3970734" y="1"/>
            <a:ext cx="3038145" cy="464205"/>
          </a:xfrm>
          <a:prstGeom prst="rect">
            <a:avLst/>
          </a:prstGeom>
        </p:spPr>
        <p:txBody>
          <a:bodyPr vert="horz" lIns="88139" tIns="44070" rIns="88139" bIns="44070" rtlCol="0"/>
          <a:lstStyle>
            <a:lvl1pPr algn="r">
              <a:defRPr sz="1200"/>
            </a:lvl1pPr>
          </a:lstStyle>
          <a:p>
            <a:fld id="{456B8EFF-45A5-4A53-AABE-076D9D6F3BB1}" type="datetimeFigureOut">
              <a:rPr lang="en-US" smtClean="0"/>
              <a:pPr/>
              <a:t>3/12/2022</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88139" tIns="44070" rIns="88139" bIns="44070" rtlCol="0" anchor="ctr"/>
          <a:lstStyle/>
          <a:p>
            <a:endParaRPr lang="en-US"/>
          </a:p>
        </p:txBody>
      </p:sp>
      <p:sp>
        <p:nvSpPr>
          <p:cNvPr id="5" name="Notes Placeholder 4"/>
          <p:cNvSpPr>
            <a:spLocks noGrp="1"/>
          </p:cNvSpPr>
          <p:nvPr>
            <p:ph type="body" sz="quarter" idx="3"/>
          </p:nvPr>
        </p:nvSpPr>
        <p:spPr>
          <a:xfrm>
            <a:off x="701345" y="4416099"/>
            <a:ext cx="5607711" cy="4182457"/>
          </a:xfrm>
          <a:prstGeom prst="rect">
            <a:avLst/>
          </a:prstGeom>
        </p:spPr>
        <p:txBody>
          <a:bodyPr vert="horz" lIns="88139" tIns="44070" rIns="88139" bIns="4407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0659"/>
            <a:ext cx="3038145" cy="464205"/>
          </a:xfrm>
          <a:prstGeom prst="rect">
            <a:avLst/>
          </a:prstGeom>
        </p:spPr>
        <p:txBody>
          <a:bodyPr vert="horz" lIns="88139" tIns="44070" rIns="88139" bIns="44070" rtlCol="0" anchor="b"/>
          <a:lstStyle>
            <a:lvl1pPr algn="l">
              <a:defRPr sz="1200"/>
            </a:lvl1pPr>
          </a:lstStyle>
          <a:p>
            <a:endParaRPr lang="en-US"/>
          </a:p>
        </p:txBody>
      </p:sp>
      <p:sp>
        <p:nvSpPr>
          <p:cNvPr id="7" name="Slide Number Placeholder 6"/>
          <p:cNvSpPr>
            <a:spLocks noGrp="1"/>
          </p:cNvSpPr>
          <p:nvPr>
            <p:ph type="sldNum" sz="quarter" idx="5"/>
          </p:nvPr>
        </p:nvSpPr>
        <p:spPr>
          <a:xfrm>
            <a:off x="3970734" y="8830659"/>
            <a:ext cx="3038145" cy="464205"/>
          </a:xfrm>
          <a:prstGeom prst="rect">
            <a:avLst/>
          </a:prstGeom>
        </p:spPr>
        <p:txBody>
          <a:bodyPr vert="horz" lIns="88139" tIns="44070" rIns="88139" bIns="44070" rtlCol="0" anchor="b"/>
          <a:lstStyle>
            <a:lvl1pPr algn="r">
              <a:defRPr sz="1200"/>
            </a:lvl1pPr>
          </a:lstStyle>
          <a:p>
            <a:fld id="{D522E5FC-9AE5-417A-860E-E723C3ACE6A6}" type="slidenum">
              <a:rPr lang="en-US" smtClean="0"/>
              <a:pPr/>
              <a:t>‹#›</a:t>
            </a:fld>
            <a:endParaRPr lang="en-US"/>
          </a:p>
        </p:txBody>
      </p:sp>
    </p:spTree>
    <p:extLst>
      <p:ext uri="{BB962C8B-B14F-4D97-AF65-F5344CB8AC3E}">
        <p14:creationId xmlns:p14="http://schemas.microsoft.com/office/powerpoint/2010/main" val="3657299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22E5FC-9AE5-417A-860E-E723C3ACE6A6}" type="slidenum">
              <a:rPr lang="en-US" smtClean="0"/>
              <a:pPr/>
              <a:t>1</a:t>
            </a:fld>
            <a:endParaRPr lang="en-US"/>
          </a:p>
        </p:txBody>
      </p:sp>
    </p:spTree>
    <p:extLst>
      <p:ext uri="{BB962C8B-B14F-4D97-AF65-F5344CB8AC3E}">
        <p14:creationId xmlns:p14="http://schemas.microsoft.com/office/powerpoint/2010/main" val="23054225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D522E5FC-9AE5-417A-860E-E723C3ACE6A6}" type="slidenum">
              <a:rPr lang="en-US" smtClean="0"/>
              <a:pPr/>
              <a:t>10</a:t>
            </a:fld>
            <a:endParaRPr lang="en-US"/>
          </a:p>
        </p:txBody>
      </p:sp>
    </p:spTree>
    <p:extLst>
      <p:ext uri="{BB962C8B-B14F-4D97-AF65-F5344CB8AC3E}">
        <p14:creationId xmlns:p14="http://schemas.microsoft.com/office/powerpoint/2010/main" val="1190779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22E5FC-9AE5-417A-860E-E723C3ACE6A6}" type="slidenum">
              <a:rPr lang="en-US" smtClean="0"/>
              <a:pPr/>
              <a:t>11</a:t>
            </a:fld>
            <a:endParaRPr lang="en-US"/>
          </a:p>
        </p:txBody>
      </p:sp>
    </p:spTree>
    <p:extLst>
      <p:ext uri="{BB962C8B-B14F-4D97-AF65-F5344CB8AC3E}">
        <p14:creationId xmlns:p14="http://schemas.microsoft.com/office/powerpoint/2010/main" val="38363172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22E5FC-9AE5-417A-860E-E723C3ACE6A6}" type="slidenum">
              <a:rPr lang="en-US" smtClean="0"/>
              <a:pPr/>
              <a:t>12</a:t>
            </a:fld>
            <a:endParaRPr lang="en-US"/>
          </a:p>
        </p:txBody>
      </p:sp>
    </p:spTree>
    <p:extLst>
      <p:ext uri="{BB962C8B-B14F-4D97-AF65-F5344CB8AC3E}">
        <p14:creationId xmlns:p14="http://schemas.microsoft.com/office/powerpoint/2010/main" val="36918994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D522E5FC-9AE5-417A-860E-E723C3ACE6A6}" type="slidenum">
              <a:rPr lang="en-US" smtClean="0"/>
              <a:pPr/>
              <a:t>13</a:t>
            </a:fld>
            <a:endParaRPr lang="en-US"/>
          </a:p>
        </p:txBody>
      </p:sp>
    </p:spTree>
    <p:extLst>
      <p:ext uri="{BB962C8B-B14F-4D97-AF65-F5344CB8AC3E}">
        <p14:creationId xmlns:p14="http://schemas.microsoft.com/office/powerpoint/2010/main" val="16042480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22E5FC-9AE5-417A-860E-E723C3ACE6A6}" type="slidenum">
              <a:rPr lang="en-US" smtClean="0"/>
              <a:pPr/>
              <a:t>14</a:t>
            </a:fld>
            <a:endParaRPr lang="en-US"/>
          </a:p>
        </p:txBody>
      </p:sp>
    </p:spTree>
    <p:extLst>
      <p:ext uri="{BB962C8B-B14F-4D97-AF65-F5344CB8AC3E}">
        <p14:creationId xmlns:p14="http://schemas.microsoft.com/office/powerpoint/2010/main" val="17952326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22E5FC-9AE5-417A-860E-E723C3ACE6A6}" type="slidenum">
              <a:rPr lang="en-US" smtClean="0"/>
              <a:pPr/>
              <a:t>15</a:t>
            </a:fld>
            <a:endParaRPr lang="en-US"/>
          </a:p>
        </p:txBody>
      </p:sp>
    </p:spTree>
    <p:extLst>
      <p:ext uri="{BB962C8B-B14F-4D97-AF65-F5344CB8AC3E}">
        <p14:creationId xmlns:p14="http://schemas.microsoft.com/office/powerpoint/2010/main" val="30826173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22E5FC-9AE5-417A-860E-E723C3ACE6A6}" type="slidenum">
              <a:rPr lang="en-US" smtClean="0"/>
              <a:pPr/>
              <a:t>16</a:t>
            </a:fld>
            <a:endParaRPr lang="en-US"/>
          </a:p>
        </p:txBody>
      </p:sp>
    </p:spTree>
    <p:extLst>
      <p:ext uri="{BB962C8B-B14F-4D97-AF65-F5344CB8AC3E}">
        <p14:creationId xmlns:p14="http://schemas.microsoft.com/office/powerpoint/2010/main" val="6960775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22E5FC-9AE5-417A-860E-E723C3ACE6A6}" type="slidenum">
              <a:rPr lang="en-US" smtClean="0"/>
              <a:pPr/>
              <a:t>17</a:t>
            </a:fld>
            <a:endParaRPr lang="en-US"/>
          </a:p>
        </p:txBody>
      </p:sp>
    </p:spTree>
    <p:extLst>
      <p:ext uri="{BB962C8B-B14F-4D97-AF65-F5344CB8AC3E}">
        <p14:creationId xmlns:p14="http://schemas.microsoft.com/office/powerpoint/2010/main" val="1681634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22E5FC-9AE5-417A-860E-E723C3ACE6A6}" type="slidenum">
              <a:rPr lang="en-US" smtClean="0"/>
              <a:pPr/>
              <a:t>2</a:t>
            </a:fld>
            <a:endParaRPr lang="en-US"/>
          </a:p>
        </p:txBody>
      </p:sp>
    </p:spTree>
    <p:extLst>
      <p:ext uri="{BB962C8B-B14F-4D97-AF65-F5344CB8AC3E}">
        <p14:creationId xmlns:p14="http://schemas.microsoft.com/office/powerpoint/2010/main" val="2490714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22E5FC-9AE5-417A-860E-E723C3ACE6A6}" type="slidenum">
              <a:rPr lang="en-US" smtClean="0"/>
              <a:pPr/>
              <a:t>3</a:t>
            </a:fld>
            <a:endParaRPr lang="en-US"/>
          </a:p>
        </p:txBody>
      </p:sp>
    </p:spTree>
    <p:extLst>
      <p:ext uri="{BB962C8B-B14F-4D97-AF65-F5344CB8AC3E}">
        <p14:creationId xmlns:p14="http://schemas.microsoft.com/office/powerpoint/2010/main" val="969389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22E5FC-9AE5-417A-860E-E723C3ACE6A6}" type="slidenum">
              <a:rPr lang="en-US" smtClean="0"/>
              <a:pPr/>
              <a:t>4</a:t>
            </a:fld>
            <a:endParaRPr lang="en-US"/>
          </a:p>
        </p:txBody>
      </p:sp>
    </p:spTree>
    <p:extLst>
      <p:ext uri="{BB962C8B-B14F-4D97-AF65-F5344CB8AC3E}">
        <p14:creationId xmlns:p14="http://schemas.microsoft.com/office/powerpoint/2010/main" val="3121690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22E5FC-9AE5-417A-860E-E723C3ACE6A6}" type="slidenum">
              <a:rPr lang="en-US" smtClean="0"/>
              <a:pPr/>
              <a:t>5</a:t>
            </a:fld>
            <a:endParaRPr lang="en-US"/>
          </a:p>
        </p:txBody>
      </p:sp>
    </p:spTree>
    <p:extLst>
      <p:ext uri="{BB962C8B-B14F-4D97-AF65-F5344CB8AC3E}">
        <p14:creationId xmlns:p14="http://schemas.microsoft.com/office/powerpoint/2010/main" val="5015721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22E5FC-9AE5-417A-860E-E723C3ACE6A6}" type="slidenum">
              <a:rPr lang="en-US" smtClean="0"/>
              <a:pPr/>
              <a:t>6</a:t>
            </a:fld>
            <a:endParaRPr lang="en-US"/>
          </a:p>
        </p:txBody>
      </p:sp>
    </p:spTree>
    <p:extLst>
      <p:ext uri="{BB962C8B-B14F-4D97-AF65-F5344CB8AC3E}">
        <p14:creationId xmlns:p14="http://schemas.microsoft.com/office/powerpoint/2010/main" val="23542185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22E5FC-9AE5-417A-860E-E723C3ACE6A6}" type="slidenum">
              <a:rPr lang="en-US" smtClean="0"/>
              <a:pPr/>
              <a:t>7</a:t>
            </a:fld>
            <a:endParaRPr lang="en-US"/>
          </a:p>
        </p:txBody>
      </p:sp>
    </p:spTree>
    <p:extLst>
      <p:ext uri="{BB962C8B-B14F-4D97-AF65-F5344CB8AC3E}">
        <p14:creationId xmlns:p14="http://schemas.microsoft.com/office/powerpoint/2010/main" val="15504997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22E5FC-9AE5-417A-860E-E723C3ACE6A6}" type="slidenum">
              <a:rPr lang="en-US" smtClean="0"/>
              <a:pPr/>
              <a:t>8</a:t>
            </a:fld>
            <a:endParaRPr lang="en-US"/>
          </a:p>
        </p:txBody>
      </p:sp>
    </p:spTree>
    <p:extLst>
      <p:ext uri="{BB962C8B-B14F-4D97-AF65-F5344CB8AC3E}">
        <p14:creationId xmlns:p14="http://schemas.microsoft.com/office/powerpoint/2010/main" val="2933803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22E5FC-9AE5-417A-860E-E723C3ACE6A6}" type="slidenum">
              <a:rPr lang="en-US" smtClean="0"/>
              <a:pPr/>
              <a:t>9</a:t>
            </a:fld>
            <a:endParaRPr lang="en-US"/>
          </a:p>
        </p:txBody>
      </p:sp>
    </p:spTree>
    <p:extLst>
      <p:ext uri="{BB962C8B-B14F-4D97-AF65-F5344CB8AC3E}">
        <p14:creationId xmlns:p14="http://schemas.microsoft.com/office/powerpoint/2010/main" val="3257279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1511289"/>
      </p:ext>
    </p:extLst>
  </p:cSld>
  <p:clrMapOvr>
    <a:masterClrMapping/>
  </p:clrMapOvr>
  <p:transition advTm="1000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4365289"/>
      </p:ext>
    </p:extLst>
  </p:cSld>
  <p:clrMapOvr>
    <a:masterClrMapping/>
  </p:clrMapOvr>
  <p:transition advTm="1000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7040107"/>
      </p:ext>
    </p:extLst>
  </p:cSld>
  <p:clrMapOvr>
    <a:masterClrMapping/>
  </p:clrMapOvr>
  <p:transition advTm="1000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1245053"/>
      </p:ext>
    </p:extLst>
  </p:cSld>
  <p:clrMapOvr>
    <a:masterClrMapping/>
  </p:clrMapOvr>
  <p:transition advTm="1000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1259489"/>
      </p:ext>
    </p:extLst>
  </p:cSld>
  <p:clrMapOvr>
    <a:masterClrMapping/>
  </p:clrMapOvr>
  <p:transition advTm="1000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41522713"/>
      </p:ext>
    </p:extLst>
  </p:cSld>
  <p:clrMapOvr>
    <a:masterClrMapping/>
  </p:clrMapOvr>
  <p:transition advTm="1000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89556964"/>
      </p:ext>
    </p:extLst>
  </p:cSld>
  <p:clrMapOvr>
    <a:masterClrMapping/>
  </p:clrMapOvr>
  <p:transition advTm="1000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5338932"/>
      </p:ext>
    </p:extLst>
  </p:cSld>
  <p:clrMapOvr>
    <a:masterClrMapping/>
  </p:clrMapOvr>
  <p:transition advTm="1000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08911920"/>
      </p:ext>
    </p:extLst>
  </p:cSld>
  <p:clrMapOvr>
    <a:masterClrMapping/>
  </p:clrMapOvr>
  <p:transition advTm="1000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1245053"/>
      </p:ext>
    </p:extLst>
  </p:cSld>
  <p:clrMapOvr>
    <a:masterClrMapping/>
  </p:clrMapOvr>
  <p:transition advTm="1000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06433903"/>
      </p:ext>
    </p:extLst>
  </p:cSld>
  <p:clrMapOvr>
    <a:masterClrMapping/>
  </p:clrMapOvr>
  <p:transition advTm="1000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9413611"/>
      </p:ext>
    </p:extLst>
  </p:cSld>
  <p:clrMapOvr>
    <a:masterClrMapping/>
  </p:clrMapOvr>
  <p:transition advTm="10000">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5882424"/>
      </p:ext>
    </p:extLst>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Lst>
  <p:transition advTm="10000">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3/12/2022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5882424"/>
      </p:ext>
    </p:extLst>
  </p:cSld>
  <p:clrMap bg1="lt1" tx1="dk1" bg2="lt2" tx2="dk2" accent1="accent1" accent2="accent2" accent3="accent3" accent4="accent4" accent5="accent5" accent6="accent6" hlink="hlink" folHlink="folHlink"/>
  <p:sldLayoutIdLst>
    <p:sldLayoutId id="2147483890" r:id="rId1"/>
  </p:sldLayoutIdLst>
  <p:transition advTm="10000">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8" Type="http://schemas.openxmlformats.org/officeDocument/2006/relationships/hyperlink" Target="https://www.libertydentalplan.com/Resources/Documents/ma_HLD_Index_NY.pdf" TargetMode="External"/><Relationship Id="rId3" Type="http://schemas.openxmlformats.org/officeDocument/2006/relationships/image" Target="../media/image6.png"/><Relationship Id="rId7" Type="http://schemas.openxmlformats.org/officeDocument/2006/relationships/hyperlink" Target="https://www.libertydentalplan.com/Resources/Documents/ma_Orthodontic_Treatment_Attestation.pdf"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hyperlink" Target="https://www.libertydentalplan.com/Providers/Providers-1.aspx" TargetMode="External"/><Relationship Id="rId5" Type="http://schemas.openxmlformats.org/officeDocument/2006/relationships/hyperlink" Target="https://www.libertydentalplan.com/Providers/Provider-Resource-Library.aspx" TargetMode="Externa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s://www.libertydentalplan.com/Resources/Documents/ma_NJ_Orthodontic_Evaluation_NJ_Mod3_Index_Form.pdf"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NULL" TargetMode="External"/><Relationship Id="rId5" Type="http://schemas.openxmlformats.org/officeDocument/2006/relationships/hyperlink" Target="https://www.libertydentalplan.com/Resources/Documents/ma_HLD_Index_NY.pdf" TargetMode="Externa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A00E52-F711-4F1B-8229-7B97C7CDA2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7" name="Picture 16">
            <a:extLst>
              <a:ext uri="{FF2B5EF4-FFF2-40B4-BE49-F238E27FC236}">
                <a16:creationId xmlns:a16="http://schemas.microsoft.com/office/drawing/2014/main" id="{F89A4F59-0D8A-47A8-A846-2E733F74E9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60400"/>
            <a:ext cx="9144000" cy="2768600"/>
          </a:xfrm>
          <a:prstGeom prst="rect">
            <a:avLst/>
          </a:prstGeom>
        </p:spPr>
      </p:pic>
      <p:sp>
        <p:nvSpPr>
          <p:cNvPr id="20" name="TextBox 19">
            <a:extLst>
              <a:ext uri="{FF2B5EF4-FFF2-40B4-BE49-F238E27FC236}">
                <a16:creationId xmlns:a16="http://schemas.microsoft.com/office/drawing/2014/main" id="{4208F22F-558E-463F-BEAA-329BFC4DF303}"/>
              </a:ext>
            </a:extLst>
          </p:cNvPr>
          <p:cNvSpPr txBox="1"/>
          <p:nvPr/>
        </p:nvSpPr>
        <p:spPr>
          <a:xfrm>
            <a:off x="2400300" y="5887574"/>
            <a:ext cx="4343400" cy="400110"/>
          </a:xfrm>
          <a:prstGeom prst="rect">
            <a:avLst/>
          </a:prstGeom>
          <a:noFill/>
        </p:spPr>
        <p:txBody>
          <a:bodyPr wrap="square" rtlCol="0" anchor="ctr">
            <a:spAutoFit/>
          </a:bodyPr>
          <a:lstStyle/>
          <a:p>
            <a:pPr algn="ctr"/>
            <a:endParaRPr lang="en-US" sz="400" b="1">
              <a:solidFill>
                <a:schemeClr val="bg1"/>
              </a:solidFill>
              <a:latin typeface="Century Gothic" panose="020B0502020202020204" pitchFamily="34" charset="0"/>
            </a:endParaRPr>
          </a:p>
          <a:p>
            <a:pPr marL="182880" algn="ctr"/>
            <a:r>
              <a:rPr lang="en-US" sz="1200" b="1">
                <a:solidFill>
                  <a:schemeClr val="bg1"/>
                </a:solidFill>
                <a:latin typeface="Century Gothic" panose="020B0502020202020204" pitchFamily="34" charset="0"/>
              </a:rPr>
              <a:t>Making members shine, one smile at a time</a:t>
            </a:r>
            <a:r>
              <a:rPr lang="en-US" sz="1200">
                <a:solidFill>
                  <a:schemeClr val="bg1"/>
                </a:solidFill>
                <a:latin typeface="Century Gothic" panose="020B0502020202020204" pitchFamily="34" charset="0"/>
              </a:rPr>
              <a:t>™</a:t>
            </a:r>
          </a:p>
          <a:p>
            <a:pPr algn="ctr"/>
            <a:endParaRPr lang="en-US" sz="400">
              <a:solidFill>
                <a:schemeClr val="bg1"/>
              </a:solidFill>
              <a:latin typeface="Century Gothic" panose="020B0502020202020204" pitchFamily="34" charset="0"/>
            </a:endParaRPr>
          </a:p>
        </p:txBody>
      </p:sp>
      <p:sp>
        <p:nvSpPr>
          <p:cNvPr id="25" name="TextBox 24">
            <a:extLst>
              <a:ext uri="{FF2B5EF4-FFF2-40B4-BE49-F238E27FC236}">
                <a16:creationId xmlns:a16="http://schemas.microsoft.com/office/drawing/2014/main" id="{9C1FDBC0-8800-4204-9343-F12AFBE7551D}"/>
              </a:ext>
            </a:extLst>
          </p:cNvPr>
          <p:cNvSpPr txBox="1"/>
          <p:nvPr/>
        </p:nvSpPr>
        <p:spPr>
          <a:xfrm>
            <a:off x="701040" y="3583475"/>
            <a:ext cx="7985760" cy="836126"/>
          </a:xfrm>
          <a:prstGeom prst="rect">
            <a:avLst/>
          </a:prstGeom>
          <a:noFill/>
        </p:spPr>
        <p:txBody>
          <a:bodyPr wrap="square" rtlCol="0" anchor="t">
            <a:spAutoFit/>
          </a:bodyPr>
          <a:lstStyle/>
          <a:p>
            <a:pPr algn="ctr" fontAlgn="ctr">
              <a:lnSpc>
                <a:spcPts val="2900"/>
              </a:lnSpc>
            </a:pPr>
            <a:r>
              <a:rPr lang="en-US" b="1" dirty="0">
                <a:solidFill>
                  <a:schemeClr val="bg1"/>
                </a:solidFill>
                <a:latin typeface="Century Gothic" panose="020B0502020202020204" pitchFamily="34" charset="0"/>
              </a:rPr>
              <a:t>LIBERTY Dental Plan of New York</a:t>
            </a:r>
          </a:p>
          <a:p>
            <a:pPr algn="ctr" fontAlgn="ctr">
              <a:lnSpc>
                <a:spcPts val="2900"/>
              </a:lnSpc>
            </a:pPr>
            <a:r>
              <a:rPr lang="en-US" b="1" dirty="0">
                <a:solidFill>
                  <a:schemeClr val="bg1"/>
                </a:solidFill>
                <a:latin typeface="Century Gothic" panose="020B0502020202020204" pitchFamily="34" charset="0"/>
              </a:rPr>
              <a:t>Orientation for  Medicaid Orthodontists</a:t>
            </a:r>
          </a:p>
        </p:txBody>
      </p:sp>
      <p:sp>
        <p:nvSpPr>
          <p:cNvPr id="7" name="TextBox 6">
            <a:extLst>
              <a:ext uri="{FF2B5EF4-FFF2-40B4-BE49-F238E27FC236}">
                <a16:creationId xmlns:a16="http://schemas.microsoft.com/office/drawing/2014/main" id="{2961FC15-A62B-45E0-85AB-47E44BE92349}"/>
              </a:ext>
            </a:extLst>
          </p:cNvPr>
          <p:cNvSpPr txBox="1"/>
          <p:nvPr/>
        </p:nvSpPr>
        <p:spPr>
          <a:xfrm>
            <a:off x="-5015" y="6405918"/>
            <a:ext cx="3891215" cy="369332"/>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chemeClr val="bg1"/>
                </a:solidFill>
                <a:latin typeface="Century Gothic" panose="020B0502020202020204" pitchFamily="34" charset="0"/>
              </a:rPr>
              <a:t>www.libertydentalplan.com</a:t>
            </a:r>
            <a:endParaRPr lang="en-US" sz="1000">
              <a:solidFill>
                <a:schemeClr val="bg1"/>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012A3942-DD1F-4D3B-AF94-334CB0AC7A80}"/>
              </a:ext>
            </a:extLst>
          </p:cNvPr>
          <p:cNvSpPr txBox="1"/>
          <p:nvPr/>
        </p:nvSpPr>
        <p:spPr>
          <a:xfrm>
            <a:off x="7243507" y="6471466"/>
            <a:ext cx="2171700" cy="246221"/>
          </a:xfrm>
          <a:prstGeom prst="rect">
            <a:avLst/>
          </a:prstGeom>
          <a:noFill/>
        </p:spPr>
        <p:txBody>
          <a:bodyPr wrap="square" lIns="91440" tIns="45720" rIns="91440" bIns="45720" rtlCol="0" anchor="t">
            <a:spAutoFit/>
          </a:bodyPr>
          <a:lstStyle/>
          <a:p>
            <a:r>
              <a:rPr lang="en-US" sz="1000" b="1" dirty="0">
                <a:solidFill>
                  <a:schemeClr val="bg1"/>
                </a:solidFill>
                <a:latin typeface="Century Gothic"/>
              </a:rPr>
              <a:t>Revised March 2022</a:t>
            </a:r>
          </a:p>
        </p:txBody>
      </p:sp>
    </p:spTree>
    <p:extLst>
      <p:ext uri="{BB962C8B-B14F-4D97-AF65-F5344CB8AC3E}">
        <p14:creationId xmlns:p14="http://schemas.microsoft.com/office/powerpoint/2010/main" val="2647562502"/>
      </p:ext>
    </p:extLst>
  </p:cSld>
  <p:clrMapOvr>
    <a:masterClrMapping/>
  </p:clrMapOvr>
  <p:transition advTm="10000">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9157A2F5-6716-4273-B2C6-FCE9405E3F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94"/>
            <a:ext cx="9155906" cy="1621358"/>
          </a:xfrm>
          <a:prstGeom prst="rect">
            <a:avLst/>
          </a:prstGeom>
        </p:spPr>
      </p:pic>
      <p:sp>
        <p:nvSpPr>
          <p:cNvPr id="4" name="TextBox 3"/>
          <p:cNvSpPr txBox="1"/>
          <p:nvPr/>
        </p:nvSpPr>
        <p:spPr>
          <a:xfrm>
            <a:off x="533400" y="-67097"/>
            <a:ext cx="5489000" cy="1208023"/>
          </a:xfrm>
          <a:prstGeom prst="rect">
            <a:avLst/>
          </a:prstGeom>
          <a:noFill/>
        </p:spPr>
        <p:txBody>
          <a:bodyPr wrap="square" lIns="91440" tIns="45720" rIns="91440" bIns="45720" rtlCol="0" anchor="b">
            <a:spAutoFit/>
          </a:bodyPr>
          <a:lstStyle/>
          <a:p>
            <a:pPr fontAlgn="ctr">
              <a:lnSpc>
                <a:spcPts val="2900"/>
              </a:lnSpc>
            </a:pPr>
            <a:endParaRPr lang="en-US" b="1">
              <a:solidFill>
                <a:srgbClr val="7E3F98"/>
              </a:solidFill>
              <a:latin typeface="Century Gothic" panose="020B0502020202020204" pitchFamily="34" charset="0"/>
            </a:endParaRPr>
          </a:p>
          <a:p>
            <a:pPr fontAlgn="ctr">
              <a:lnSpc>
                <a:spcPts val="2900"/>
              </a:lnSpc>
            </a:pPr>
            <a:r>
              <a:rPr lang="en-US" sz="2400" b="1">
                <a:solidFill>
                  <a:schemeClr val="bg1"/>
                </a:solidFill>
                <a:latin typeface="Century Gothic" panose="020B0502020202020204" pitchFamily="34" charset="0"/>
              </a:rPr>
              <a:t>Comprehensive Orthodontic Billing Process</a:t>
            </a:r>
          </a:p>
        </p:txBody>
      </p:sp>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14" name="Rectangle 3">
            <a:extLst>
              <a:ext uri="{FF2B5EF4-FFF2-40B4-BE49-F238E27FC236}">
                <a16:creationId xmlns:a16="http://schemas.microsoft.com/office/drawing/2014/main" id="{7BCD1D0C-9ED4-4230-BF5A-120E675EC6C3}"/>
              </a:ext>
            </a:extLst>
          </p:cNvPr>
          <p:cNvSpPr txBox="1">
            <a:spLocks noChangeArrowheads="1"/>
          </p:cNvSpPr>
          <p:nvPr/>
        </p:nvSpPr>
        <p:spPr>
          <a:xfrm>
            <a:off x="457200" y="1825533"/>
            <a:ext cx="8382000" cy="2419936"/>
          </a:xfrm>
          <a:prstGeom prst="rect">
            <a:avLst/>
          </a:prstGeom>
        </p:spPr>
        <p:txBody>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None/>
            </a:pPr>
            <a:endParaRPr lang="en-US" sz="1500">
              <a:solidFill>
                <a:schemeClr val="tx1">
                  <a:lumMod val="75000"/>
                  <a:lumOff val="25000"/>
                </a:schemeClr>
              </a:solidFill>
              <a:latin typeface="Calibri" panose="020F0502020204030204" pitchFamily="34" charset="0"/>
            </a:endParaRPr>
          </a:p>
        </p:txBody>
      </p:sp>
      <p:sp>
        <p:nvSpPr>
          <p:cNvPr id="13" name="Slide Number Placeholder 1">
            <a:extLst>
              <a:ext uri="{FF2B5EF4-FFF2-40B4-BE49-F238E27FC236}">
                <a16:creationId xmlns:a16="http://schemas.microsoft.com/office/drawing/2014/main" id="{44CBDE95-D711-43FE-9C10-FEE93077BF62}"/>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10</a:t>
            </a:fld>
            <a:endParaRPr lang="en-US" b="1">
              <a:solidFill>
                <a:srgbClr val="7E3F98"/>
              </a:solidFill>
              <a:latin typeface="Century Gothic" panose="020B0502020202020204" pitchFamily="34" charset="0"/>
            </a:endParaRPr>
          </a:p>
        </p:txBody>
      </p:sp>
      <p:pic>
        <p:nvPicPr>
          <p:cNvPr id="11" name="Picture 10">
            <a:extLst>
              <a:ext uri="{FF2B5EF4-FFF2-40B4-BE49-F238E27FC236}">
                <a16:creationId xmlns:a16="http://schemas.microsoft.com/office/drawing/2014/main" id="{4E16B1D2-D0E3-4695-8776-DF9DD372E6E7}"/>
              </a:ext>
            </a:extLst>
          </p:cNvPr>
          <p:cNvPicPr>
            <a:picLocks noChangeAspect="1"/>
          </p:cNvPicPr>
          <p:nvPr/>
        </p:nvPicPr>
        <p:blipFill>
          <a:blip r:embed="rId4"/>
          <a:stretch>
            <a:fillRect/>
          </a:stretch>
        </p:blipFill>
        <p:spPr>
          <a:xfrm>
            <a:off x="6759537" y="468923"/>
            <a:ext cx="1644098" cy="399281"/>
          </a:xfrm>
          <a:prstGeom prst="rect">
            <a:avLst/>
          </a:prstGeom>
        </p:spPr>
      </p:pic>
      <p:sp>
        <p:nvSpPr>
          <p:cNvPr id="15" name="TextBox 14">
            <a:extLst>
              <a:ext uri="{FF2B5EF4-FFF2-40B4-BE49-F238E27FC236}">
                <a16:creationId xmlns:a16="http://schemas.microsoft.com/office/drawing/2014/main" id="{586E5508-FB7A-40B2-8BF7-D8B665CE1C92}"/>
              </a:ext>
            </a:extLst>
          </p:cNvPr>
          <p:cNvSpPr txBox="1"/>
          <p:nvPr/>
        </p:nvSpPr>
        <p:spPr>
          <a:xfrm>
            <a:off x="5071844" y="785408"/>
            <a:ext cx="3440906" cy="3539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chemeClr val="bg1"/>
                </a:solidFill>
                <a:latin typeface="Century Gothic"/>
              </a:rPr>
              <a:t>2021 Orthodontic  Training</a:t>
            </a:r>
            <a:endParaRPr lang="en-US" sz="900">
              <a:solidFill>
                <a:schemeClr val="bg1"/>
              </a:solidFill>
              <a:latin typeface="Century Gothic"/>
            </a:endParaRPr>
          </a:p>
          <a:p>
            <a:endParaRPr lang="en-US" sz="400">
              <a:solidFill>
                <a:schemeClr val="bg1"/>
              </a:solidFill>
              <a:latin typeface="Century Gothic" panose="020B0502020202020204" pitchFamily="34" charset="0"/>
            </a:endParaRPr>
          </a:p>
        </p:txBody>
      </p:sp>
      <p:sp>
        <p:nvSpPr>
          <p:cNvPr id="16" name="TextBox 15">
            <a:extLst>
              <a:ext uri="{FF2B5EF4-FFF2-40B4-BE49-F238E27FC236}">
                <a16:creationId xmlns:a16="http://schemas.microsoft.com/office/drawing/2014/main" id="{59D2FC46-E17C-4FBF-9384-EA0EF2D271A7}"/>
              </a:ext>
            </a:extLst>
          </p:cNvPr>
          <p:cNvSpPr txBox="1"/>
          <p:nvPr/>
        </p:nvSpPr>
        <p:spPr>
          <a:xfrm>
            <a:off x="-5015" y="6405918"/>
            <a:ext cx="3891215" cy="369332"/>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1000">
              <a:solidFill>
                <a:srgbClr val="46166B"/>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B67BF489-806A-4F85-A6A6-1962B9D4E003}"/>
              </a:ext>
            </a:extLst>
          </p:cNvPr>
          <p:cNvSpPr txBox="1"/>
          <p:nvPr/>
        </p:nvSpPr>
        <p:spPr>
          <a:xfrm>
            <a:off x="91441" y="1339822"/>
            <a:ext cx="8670166" cy="6894195"/>
          </a:xfrm>
          <a:prstGeom prst="rect">
            <a:avLst/>
          </a:prstGeom>
          <a:noFill/>
        </p:spPr>
        <p:txBody>
          <a:bodyPr wrap="square" lIns="91440" tIns="45720" rIns="91440" bIns="45720" rtlCol="0" anchor="t">
            <a:spAutoFit/>
          </a:bodyPr>
          <a:lstStyle/>
          <a:p>
            <a:r>
              <a:rPr lang="en-US" sz="1300" b="1" dirty="0">
                <a:latin typeface="Century Gothic" panose="020B0502020202020204" pitchFamily="34" charset="0"/>
                <a:cs typeface="Calibri"/>
              </a:rPr>
              <a:t>First Year</a:t>
            </a:r>
          </a:p>
          <a:p>
            <a:r>
              <a:rPr lang="en-US" sz="1300" dirty="0">
                <a:latin typeface="Century Gothic" panose="020B0502020202020204" pitchFamily="34" charset="0"/>
                <a:cs typeface="Calibri"/>
              </a:rPr>
              <a:t>Step 1: Submit Prior Authorization for D8070, D8080, D8090 </a:t>
            </a:r>
          </a:p>
          <a:p>
            <a:pPr marL="742950" lvl="1" indent="-285750">
              <a:buFont typeface="Arial" panose="020B0604020202020204" pitchFamily="34" charset="0"/>
              <a:buChar char="•"/>
            </a:pPr>
            <a:r>
              <a:rPr lang="en-US" sz="1300" dirty="0">
                <a:latin typeface="Century Gothic" panose="020B0502020202020204" pitchFamily="34" charset="0"/>
                <a:cs typeface="Calibri"/>
              </a:rPr>
              <a:t>Approval authorizes 4 units of D8670</a:t>
            </a:r>
          </a:p>
          <a:p>
            <a:pPr marL="742950" lvl="1" indent="-285750">
              <a:buFont typeface="Arial" panose="020B0604020202020204" pitchFamily="34" charset="0"/>
              <a:buChar char="•"/>
            </a:pPr>
            <a:r>
              <a:rPr lang="en-US" sz="1300" dirty="0">
                <a:latin typeface="Century Gothic" panose="020B0502020202020204" pitchFamily="34" charset="0"/>
                <a:cs typeface="Calibri"/>
              </a:rPr>
              <a:t>Documents required: Completed HLD Form demonstrating medical necessity, diagnostic quality photographs, cephalometric and panoramic images.</a:t>
            </a:r>
          </a:p>
          <a:p>
            <a:endParaRPr lang="en-US" sz="1300" dirty="0">
              <a:latin typeface="Century Gothic" panose="020B0502020202020204" pitchFamily="34" charset="0"/>
              <a:cs typeface="Calibri"/>
            </a:endParaRPr>
          </a:p>
          <a:p>
            <a:r>
              <a:rPr lang="en-US" sz="1300" dirty="0">
                <a:latin typeface="Century Gothic" panose="020B0502020202020204" pitchFamily="34" charset="0"/>
                <a:cs typeface="Calibri"/>
              </a:rPr>
              <a:t>Step 2: Upon approval, complete initial banding and submit claim for D8070, D8080, D8090  (Must be within 6 months of approval).</a:t>
            </a:r>
            <a:endParaRPr lang="en-US" sz="1300" dirty="0">
              <a:latin typeface="Century Gothic" panose="020B0502020202020204" pitchFamily="34" charset="0"/>
            </a:endParaRPr>
          </a:p>
          <a:p>
            <a:endParaRPr lang="en-US" sz="1300" dirty="0">
              <a:latin typeface="Century Gothic" panose="020B0502020202020204" pitchFamily="34" charset="0"/>
              <a:cs typeface="Calibri"/>
            </a:endParaRPr>
          </a:p>
          <a:p>
            <a:r>
              <a:rPr lang="en-US" sz="1300" dirty="0">
                <a:latin typeface="Century Gothic" panose="020B0502020202020204" pitchFamily="34" charset="0"/>
                <a:cs typeface="Calibri"/>
              </a:rPr>
              <a:t>Step 3: Submit claim for each quarterly periodic visit with code D8670 (Units 1-4).  Code D8670 can only be billed a maximum of (4) times in a twelve-month period beginning 90 days </a:t>
            </a:r>
            <a:r>
              <a:rPr lang="en-US" sz="1300" u="sng" dirty="0">
                <a:latin typeface="Century Gothic" panose="020B0502020202020204" pitchFamily="34" charset="0"/>
                <a:cs typeface="Calibri"/>
              </a:rPr>
              <a:t>after</a:t>
            </a:r>
            <a:r>
              <a:rPr lang="en-US" sz="1300" dirty="0">
                <a:latin typeface="Century Gothic" panose="020B0502020202020204" pitchFamily="34" charset="0"/>
                <a:cs typeface="Calibri"/>
              </a:rPr>
              <a:t> the date of service on which orthodontic appliances have been placed and active treatment has begun and at the </a:t>
            </a:r>
            <a:r>
              <a:rPr lang="en-US" sz="1300" u="sng" dirty="0">
                <a:latin typeface="Century Gothic" panose="020B0502020202020204" pitchFamily="34" charset="0"/>
                <a:cs typeface="Calibri"/>
              </a:rPr>
              <a:t>end</a:t>
            </a:r>
            <a:r>
              <a:rPr lang="en-US" sz="1300" dirty="0">
                <a:latin typeface="Century Gothic" panose="020B0502020202020204" pitchFamily="34" charset="0"/>
                <a:cs typeface="Calibri"/>
              </a:rPr>
              <a:t> of each subsequent quarter.</a:t>
            </a:r>
          </a:p>
          <a:p>
            <a:endParaRPr lang="en-US" sz="1300" dirty="0">
              <a:latin typeface="Century Gothic" panose="020B0502020202020204" pitchFamily="34" charset="0"/>
              <a:cs typeface="Calibri"/>
            </a:endParaRPr>
          </a:p>
          <a:p>
            <a:r>
              <a:rPr lang="en-US" sz="1300" b="1" dirty="0">
                <a:latin typeface="Century Gothic" panose="020B0502020202020204" pitchFamily="34" charset="0"/>
                <a:cs typeface="Calibri"/>
              </a:rPr>
              <a:t>Second Year</a:t>
            </a:r>
            <a:endParaRPr lang="en-US" sz="1300" dirty="0">
              <a:latin typeface="Century Gothic" panose="020B0502020202020204" pitchFamily="34" charset="0"/>
              <a:ea typeface="+mn-lt"/>
              <a:cs typeface="+mn-lt"/>
            </a:endParaRPr>
          </a:p>
          <a:p>
            <a:r>
              <a:rPr lang="en-US" sz="1300" dirty="0">
                <a:latin typeface="Century Gothic" panose="020B0502020202020204" pitchFamily="34" charset="0"/>
                <a:cs typeface="Calibri"/>
              </a:rPr>
              <a:t>Step 4: Upon completion of (4) units of D8670 or 1 year (whichever comes first), submit prior authorization for second year of treatment.</a:t>
            </a:r>
            <a:endParaRPr lang="en-US" sz="1300" dirty="0">
              <a:latin typeface="Century Gothic" panose="020B0502020202020204" pitchFamily="34" charset="0"/>
              <a:ea typeface="+mn-lt"/>
              <a:cs typeface="+mn-lt"/>
            </a:endParaRPr>
          </a:p>
          <a:p>
            <a:endParaRPr lang="en-US" sz="1300" dirty="0">
              <a:latin typeface="Century Gothic" panose="020B0502020202020204" pitchFamily="34" charset="0"/>
              <a:ea typeface="+mn-lt"/>
              <a:cs typeface="+mn-lt"/>
            </a:endParaRPr>
          </a:p>
          <a:p>
            <a:pPr marL="742950" lvl="1" indent="-285750">
              <a:buFont typeface="Arial,Sans-Serif"/>
              <a:buChar char="•"/>
            </a:pPr>
            <a:r>
              <a:rPr lang="en-US" sz="1300" dirty="0">
                <a:latin typeface="Century Gothic" panose="020B0502020202020204" pitchFamily="34" charset="0"/>
                <a:cs typeface="Calibri"/>
              </a:rPr>
              <a:t>Required documentation: treatment notes, documentation of any compliance issues</a:t>
            </a:r>
            <a:endParaRPr lang="en-US" sz="1300" dirty="0">
              <a:latin typeface="Century Gothic" panose="020B0502020202020204" pitchFamily="34" charset="0"/>
              <a:ea typeface="+mn-lt"/>
              <a:cs typeface="+mn-lt"/>
            </a:endParaRPr>
          </a:p>
          <a:p>
            <a:pPr marL="742950" lvl="1" indent="-285750">
              <a:buFont typeface="Arial,Sans-Serif"/>
              <a:buChar char="•"/>
            </a:pPr>
            <a:r>
              <a:rPr lang="en-US" sz="1300" dirty="0">
                <a:latin typeface="Century Gothic" panose="020B0502020202020204" pitchFamily="34" charset="0"/>
                <a:cs typeface="Calibri"/>
              </a:rPr>
              <a:t>Diagnostic quality pre</a:t>
            </a:r>
            <a:r>
              <a:rPr lang="en-US" sz="1300" dirty="0">
                <a:solidFill>
                  <a:srgbClr val="FF0000"/>
                </a:solidFill>
                <a:latin typeface="Century Gothic" panose="020B0502020202020204" pitchFamily="34" charset="0"/>
                <a:cs typeface="Calibri"/>
              </a:rPr>
              <a:t>-</a:t>
            </a:r>
            <a:r>
              <a:rPr lang="en-US" sz="1300" dirty="0">
                <a:latin typeface="Century Gothic" panose="020B0502020202020204" pitchFamily="34" charset="0"/>
                <a:cs typeface="Calibri"/>
              </a:rPr>
              <a:t> and current  photographs demonstrating case progression</a:t>
            </a:r>
            <a:endParaRPr lang="en-US" sz="1300" dirty="0">
              <a:latin typeface="Century Gothic" panose="020B0502020202020204" pitchFamily="34" charset="0"/>
              <a:ea typeface="+mn-lt"/>
              <a:cs typeface="+mn-lt"/>
            </a:endParaRPr>
          </a:p>
          <a:p>
            <a:pPr marL="742950" lvl="1" indent="-285750">
              <a:buFont typeface="Arial,Sans-Serif"/>
              <a:buChar char="•"/>
            </a:pPr>
            <a:r>
              <a:rPr lang="en-US" sz="1300" dirty="0">
                <a:latin typeface="Century Gothic" panose="020B0502020202020204" pitchFamily="34" charset="0"/>
                <a:cs typeface="Calibri"/>
              </a:rPr>
              <a:t>Approval authorizes additional (4) units of D8670</a:t>
            </a:r>
            <a:endParaRPr lang="en-US" sz="1300" dirty="0">
              <a:latin typeface="Century Gothic" panose="020B0502020202020204" pitchFamily="34" charset="0"/>
              <a:ea typeface="+mn-lt"/>
              <a:cs typeface="+mn-lt"/>
            </a:endParaRPr>
          </a:p>
          <a:p>
            <a:pPr marL="285750" indent="-285750">
              <a:buFont typeface="Arial,Sans-Serif"/>
              <a:buChar char="•"/>
            </a:pPr>
            <a:endParaRPr lang="en-US" sz="1300" dirty="0">
              <a:latin typeface="Century Gothic" panose="020B0502020202020204" pitchFamily="34" charset="0"/>
              <a:ea typeface="+mn-lt"/>
              <a:cs typeface="+mn-lt"/>
            </a:endParaRPr>
          </a:p>
          <a:p>
            <a:r>
              <a:rPr lang="en-US" sz="1300" dirty="0">
                <a:latin typeface="Century Gothic" panose="020B0502020202020204" pitchFamily="34" charset="0"/>
                <a:cs typeface="Calibri"/>
              </a:rPr>
              <a:t>Step 5: Upon approval, submit claims with code D8670 for each quarterly periodic visit (Units 5-8).</a:t>
            </a:r>
            <a:endParaRPr lang="en-US" sz="1300" dirty="0">
              <a:latin typeface="Century Gothic" panose="020B0502020202020204" pitchFamily="34" charset="0"/>
              <a:ea typeface="+mn-lt"/>
              <a:cs typeface="+mn-lt"/>
            </a:endParaRPr>
          </a:p>
          <a:p>
            <a:endParaRPr lang="en-US" sz="1300" dirty="0">
              <a:latin typeface="Century Gothic" panose="020B0502020202020204" pitchFamily="34" charset="0"/>
              <a:ea typeface="+mn-lt"/>
              <a:cs typeface="+mn-lt"/>
            </a:endParaRPr>
          </a:p>
          <a:p>
            <a:r>
              <a:rPr lang="en-US" sz="1300" dirty="0">
                <a:latin typeface="Century Gothic" panose="020B0502020202020204" pitchFamily="34" charset="0"/>
                <a:ea typeface="+mn-lt"/>
                <a:cs typeface="+mn-lt"/>
              </a:rPr>
              <a:t> * Please note Liberty Dental does not pay remaining quarters when treatment is completed early </a:t>
            </a:r>
          </a:p>
          <a:p>
            <a:endParaRPr lang="en-US" sz="1300" dirty="0">
              <a:latin typeface="Century Gothic" panose="020B0502020202020204" pitchFamily="34" charset="0"/>
              <a:ea typeface="+mn-lt"/>
              <a:cs typeface="+mn-lt"/>
            </a:endParaRPr>
          </a:p>
          <a:p>
            <a:endParaRPr lang="en-US" sz="1300" dirty="0">
              <a:latin typeface="Century Gothic" panose="020B0502020202020204" pitchFamily="34" charset="0"/>
              <a:ea typeface="+mn-lt"/>
              <a:cs typeface="+mn-lt"/>
            </a:endParaRPr>
          </a:p>
          <a:p>
            <a:endParaRPr lang="en-US" sz="1300" dirty="0">
              <a:latin typeface="Century Gothic" panose="020B0502020202020204" pitchFamily="34" charset="0"/>
              <a:cs typeface="Calibri"/>
            </a:endParaRPr>
          </a:p>
          <a:p>
            <a:endParaRPr lang="en-US" sz="1300" dirty="0">
              <a:latin typeface="Century Gothic" panose="020B0502020202020204" pitchFamily="34" charset="0"/>
              <a:cs typeface="Calibri"/>
            </a:endParaRPr>
          </a:p>
          <a:p>
            <a:endParaRPr lang="en-US" sz="1300" dirty="0">
              <a:latin typeface="Century Gothic" panose="020B0502020202020204" pitchFamily="34" charset="0"/>
              <a:cs typeface="Calibri"/>
            </a:endParaRPr>
          </a:p>
          <a:p>
            <a:endParaRPr lang="en-US" sz="1300" dirty="0">
              <a:latin typeface="Century Gothic" panose="020B0502020202020204" pitchFamily="34" charset="0"/>
              <a:cs typeface="Calibri"/>
            </a:endParaRPr>
          </a:p>
          <a:p>
            <a:endParaRPr lang="en-US" sz="1300" dirty="0">
              <a:latin typeface="Century Gothic" panose="020B0502020202020204" pitchFamily="34" charset="0"/>
              <a:cs typeface="Calibri"/>
            </a:endParaRPr>
          </a:p>
          <a:p>
            <a:r>
              <a:rPr lang="en-US" sz="1300" b="1" dirty="0">
                <a:latin typeface="Century Gothic" panose="020B0502020202020204" pitchFamily="34" charset="0"/>
              </a:rPr>
              <a:t>	</a:t>
            </a:r>
            <a:endParaRPr lang="en-US" sz="1300" dirty="0">
              <a:latin typeface="Century Gothic" panose="020B0502020202020204" pitchFamily="34" charset="0"/>
            </a:endParaRPr>
          </a:p>
        </p:txBody>
      </p:sp>
    </p:spTree>
    <p:extLst>
      <p:ext uri="{BB962C8B-B14F-4D97-AF65-F5344CB8AC3E}">
        <p14:creationId xmlns:p14="http://schemas.microsoft.com/office/powerpoint/2010/main" val="15554269"/>
      </p:ext>
    </p:extLst>
  </p:cSld>
  <p:clrMapOvr>
    <a:masterClrMapping/>
  </p:clrMapOvr>
  <p:transition advTm="10000">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9157A2F5-6716-4273-B2C6-FCE9405E3F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94"/>
            <a:ext cx="9155906" cy="1621358"/>
          </a:xfrm>
          <a:prstGeom prst="rect">
            <a:avLst/>
          </a:prstGeom>
        </p:spPr>
      </p:pic>
      <p:sp>
        <p:nvSpPr>
          <p:cNvPr id="4" name="TextBox 3"/>
          <p:cNvSpPr txBox="1"/>
          <p:nvPr/>
        </p:nvSpPr>
        <p:spPr>
          <a:xfrm>
            <a:off x="480099" y="-40761"/>
            <a:ext cx="5336600" cy="1548886"/>
          </a:xfrm>
          <a:prstGeom prst="rect">
            <a:avLst/>
          </a:prstGeom>
          <a:noFill/>
        </p:spPr>
        <p:txBody>
          <a:bodyPr wrap="square" lIns="91440" tIns="45720" rIns="91440" bIns="45720" rtlCol="0" anchor="b">
            <a:spAutoFit/>
          </a:bodyPr>
          <a:lstStyle/>
          <a:p>
            <a:pPr fontAlgn="ctr">
              <a:lnSpc>
                <a:spcPts val="2900"/>
              </a:lnSpc>
            </a:pPr>
            <a:endParaRPr lang="en-US">
              <a:solidFill>
                <a:srgbClr val="000000"/>
              </a:solidFill>
              <a:latin typeface="Calibri"/>
              <a:cs typeface="Calibri"/>
            </a:endParaRPr>
          </a:p>
          <a:p>
            <a:r>
              <a:rPr lang="en-US" sz="2400" b="1">
                <a:solidFill>
                  <a:schemeClr val="bg1"/>
                </a:solidFill>
                <a:latin typeface="Century Gothic" panose="020B0502020202020204" pitchFamily="34" charset="0"/>
                <a:cs typeface="Calibri"/>
              </a:rPr>
              <a:t>Comprehensive Orthodontic Billing Process</a:t>
            </a:r>
            <a:endParaRPr lang="en-US" sz="2400" b="1">
              <a:latin typeface="Century Gothic" panose="020B0502020202020204" pitchFamily="34" charset="0"/>
            </a:endParaRPr>
          </a:p>
          <a:p>
            <a:pPr>
              <a:lnSpc>
                <a:spcPts val="2900"/>
              </a:lnSpc>
            </a:pPr>
            <a:endParaRPr lang="en-US" sz="2400" b="1">
              <a:solidFill>
                <a:schemeClr val="bg1"/>
              </a:solidFill>
              <a:latin typeface="Century Gothic" panose="020B0502020202020204" pitchFamily="34" charset="0"/>
            </a:endParaRPr>
          </a:p>
        </p:txBody>
      </p:sp>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14" name="Rectangle 3">
            <a:extLst>
              <a:ext uri="{FF2B5EF4-FFF2-40B4-BE49-F238E27FC236}">
                <a16:creationId xmlns:a16="http://schemas.microsoft.com/office/drawing/2014/main" id="{7BCD1D0C-9ED4-4230-BF5A-120E675EC6C3}"/>
              </a:ext>
            </a:extLst>
          </p:cNvPr>
          <p:cNvSpPr txBox="1">
            <a:spLocks noChangeArrowheads="1"/>
          </p:cNvSpPr>
          <p:nvPr/>
        </p:nvSpPr>
        <p:spPr>
          <a:xfrm>
            <a:off x="457200" y="3733800"/>
            <a:ext cx="8382000" cy="2057400"/>
          </a:xfrm>
          <a:prstGeom prst="rect">
            <a:avLst/>
          </a:prstGeom>
        </p:spPr>
        <p:txBody>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457200" indent="-457200">
              <a:buFont typeface="+mj-lt"/>
              <a:buAutoNum type="arabicPeriod"/>
            </a:pPr>
            <a:endParaRPr lang="en-US" sz="1200" i="1"/>
          </a:p>
        </p:txBody>
      </p:sp>
      <p:sp>
        <p:nvSpPr>
          <p:cNvPr id="13" name="Slide Number Placeholder 1">
            <a:extLst>
              <a:ext uri="{FF2B5EF4-FFF2-40B4-BE49-F238E27FC236}">
                <a16:creationId xmlns:a16="http://schemas.microsoft.com/office/drawing/2014/main" id="{44CBDE95-D711-43FE-9C10-FEE93077BF62}"/>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11</a:t>
            </a:fld>
            <a:endParaRPr lang="en-US" b="1">
              <a:solidFill>
                <a:srgbClr val="7E3F98"/>
              </a:solidFill>
              <a:latin typeface="Century Gothic" panose="020B0502020202020204" pitchFamily="34" charset="0"/>
            </a:endParaRPr>
          </a:p>
        </p:txBody>
      </p:sp>
      <p:pic>
        <p:nvPicPr>
          <p:cNvPr id="11" name="Picture 10">
            <a:extLst>
              <a:ext uri="{FF2B5EF4-FFF2-40B4-BE49-F238E27FC236}">
                <a16:creationId xmlns:a16="http://schemas.microsoft.com/office/drawing/2014/main" id="{4E16B1D2-D0E3-4695-8776-DF9DD372E6E7}"/>
              </a:ext>
            </a:extLst>
          </p:cNvPr>
          <p:cNvPicPr>
            <a:picLocks noChangeAspect="1"/>
          </p:cNvPicPr>
          <p:nvPr/>
        </p:nvPicPr>
        <p:blipFill>
          <a:blip r:embed="rId4"/>
          <a:stretch>
            <a:fillRect/>
          </a:stretch>
        </p:blipFill>
        <p:spPr>
          <a:xfrm>
            <a:off x="6791378" y="490661"/>
            <a:ext cx="1644098" cy="399281"/>
          </a:xfrm>
          <a:prstGeom prst="rect">
            <a:avLst/>
          </a:prstGeom>
        </p:spPr>
      </p:pic>
      <p:sp>
        <p:nvSpPr>
          <p:cNvPr id="15" name="TextBox 14">
            <a:extLst>
              <a:ext uri="{FF2B5EF4-FFF2-40B4-BE49-F238E27FC236}">
                <a16:creationId xmlns:a16="http://schemas.microsoft.com/office/drawing/2014/main" id="{586E5508-FB7A-40B2-8BF7-D8B665CE1C92}"/>
              </a:ext>
            </a:extLst>
          </p:cNvPr>
          <p:cNvSpPr txBox="1"/>
          <p:nvPr/>
        </p:nvSpPr>
        <p:spPr>
          <a:xfrm>
            <a:off x="5071844" y="785408"/>
            <a:ext cx="3440906" cy="3539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chemeClr val="bg1"/>
                </a:solidFill>
                <a:latin typeface="Century Gothic"/>
              </a:rPr>
              <a:t>2021 Orthodontic  Training</a:t>
            </a:r>
            <a:endParaRPr lang="en-US" sz="900">
              <a:solidFill>
                <a:schemeClr val="bg1"/>
              </a:solidFill>
              <a:latin typeface="Century Gothic"/>
            </a:endParaRPr>
          </a:p>
          <a:p>
            <a:endParaRPr lang="en-US" sz="400">
              <a:solidFill>
                <a:schemeClr val="bg1"/>
              </a:solidFill>
              <a:latin typeface="Century Gothic" panose="020B0502020202020204" pitchFamily="34" charset="0"/>
            </a:endParaRPr>
          </a:p>
        </p:txBody>
      </p:sp>
      <p:sp>
        <p:nvSpPr>
          <p:cNvPr id="16" name="TextBox 15">
            <a:extLst>
              <a:ext uri="{FF2B5EF4-FFF2-40B4-BE49-F238E27FC236}">
                <a16:creationId xmlns:a16="http://schemas.microsoft.com/office/drawing/2014/main" id="{59D2FC46-E17C-4FBF-9384-EA0EF2D271A7}"/>
              </a:ext>
            </a:extLst>
          </p:cNvPr>
          <p:cNvSpPr txBox="1"/>
          <p:nvPr/>
        </p:nvSpPr>
        <p:spPr>
          <a:xfrm>
            <a:off x="-5015" y="6405918"/>
            <a:ext cx="3891215" cy="369332"/>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1000">
              <a:solidFill>
                <a:srgbClr val="46166B"/>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1E20E6E3-8BC8-491C-94A8-A70D431A7B1D}"/>
              </a:ext>
            </a:extLst>
          </p:cNvPr>
          <p:cNvSpPr txBox="1"/>
          <p:nvPr/>
        </p:nvSpPr>
        <p:spPr>
          <a:xfrm>
            <a:off x="304800" y="1678044"/>
            <a:ext cx="8448960" cy="5078313"/>
          </a:xfrm>
          <a:prstGeom prst="rect">
            <a:avLst/>
          </a:prstGeom>
          <a:noFill/>
        </p:spPr>
        <p:txBody>
          <a:bodyPr wrap="square" lIns="91440" tIns="45720" rIns="91440" bIns="45720" rtlCol="0" anchor="t">
            <a:spAutoFit/>
          </a:bodyPr>
          <a:lstStyle/>
          <a:p>
            <a:r>
              <a:rPr lang="en-US" sz="1400" b="1" dirty="0">
                <a:latin typeface="Century Gothic" panose="020B0502020202020204" pitchFamily="34" charset="0"/>
                <a:cs typeface="Calibri"/>
              </a:rPr>
              <a:t>Third Year</a:t>
            </a:r>
          </a:p>
          <a:p>
            <a:endParaRPr lang="en-US" sz="1400" b="1" dirty="0">
              <a:latin typeface="Century Gothic" panose="020B0502020202020204" pitchFamily="34" charset="0"/>
              <a:ea typeface="+mn-lt"/>
              <a:cs typeface="+mn-lt"/>
            </a:endParaRPr>
          </a:p>
          <a:p>
            <a:r>
              <a:rPr lang="en-US" sz="1400" b="1" dirty="0">
                <a:latin typeface="Century Gothic" panose="020B0502020202020204" pitchFamily="34" charset="0"/>
                <a:cs typeface="Calibri"/>
              </a:rPr>
              <a:t>It is the expectation of LIBERTY that the majority of orthodontic cases are completed within a two-year period.</a:t>
            </a:r>
          </a:p>
          <a:p>
            <a:endParaRPr lang="en-US" sz="1400" dirty="0">
              <a:latin typeface="Century Gothic" panose="020B0502020202020204" pitchFamily="34" charset="0"/>
              <a:ea typeface="+mn-lt"/>
              <a:cs typeface="+mn-lt"/>
            </a:endParaRPr>
          </a:p>
          <a:p>
            <a:r>
              <a:rPr lang="en-US" sz="1400" dirty="0">
                <a:latin typeface="Century Gothic" panose="020B0502020202020204" pitchFamily="34" charset="0"/>
                <a:ea typeface="+mn-lt"/>
                <a:cs typeface="+mn-lt"/>
              </a:rPr>
              <a:t>Should a case extend beyond the two-year period, a prior approval request for additional units (D8670) must be submitted. The request must include progress report and photographs of the current conditions to assess the progress of treatment and determine if additional treatment time (up to a maximum of three (3) years) is warranted. </a:t>
            </a:r>
            <a:endParaRPr lang="en-US" dirty="0">
              <a:latin typeface="Century Gothic" panose="020B0502020202020204" pitchFamily="34" charset="0"/>
              <a:cs typeface="Calibri"/>
            </a:endParaRPr>
          </a:p>
          <a:p>
            <a:endParaRPr lang="en-US" sz="1400" dirty="0">
              <a:latin typeface="Century Gothic" panose="020B0502020202020204" pitchFamily="34" charset="0"/>
              <a:ea typeface="+mn-lt"/>
              <a:cs typeface="+mn-lt"/>
            </a:endParaRPr>
          </a:p>
          <a:p>
            <a:r>
              <a:rPr lang="en-US" sz="1400" b="1" dirty="0">
                <a:latin typeface="Century Gothic" panose="020B0502020202020204" pitchFamily="34" charset="0"/>
                <a:ea typeface="+mn-lt"/>
                <a:cs typeface="+mn-lt"/>
              </a:rPr>
              <a:t>Retention</a:t>
            </a:r>
          </a:p>
          <a:p>
            <a:endParaRPr lang="en-US" sz="1400" dirty="0">
              <a:latin typeface="Century Gothic" panose="020B0502020202020204" pitchFamily="34" charset="0"/>
              <a:ea typeface="+mn-lt"/>
              <a:cs typeface="+mn-lt"/>
            </a:endParaRPr>
          </a:p>
          <a:p>
            <a:pPr marL="742950" lvl="1" indent="-285750">
              <a:buFont typeface="Arial"/>
              <a:buChar char="•"/>
            </a:pPr>
            <a:r>
              <a:rPr lang="en-US" sz="1400" dirty="0">
                <a:latin typeface="Century Gothic" panose="020B0502020202020204" pitchFamily="34" charset="0"/>
                <a:ea typeface="+mn-lt"/>
                <a:cs typeface="+mn-lt"/>
              </a:rPr>
              <a:t>Code D8680 is payable once per lifetime and prior authorization is required</a:t>
            </a:r>
          </a:p>
          <a:p>
            <a:pPr marL="742950" lvl="1" indent="-285750">
              <a:buFont typeface="Arial"/>
              <a:buChar char="•"/>
            </a:pPr>
            <a:endParaRPr lang="en-US" sz="1400" dirty="0">
              <a:latin typeface="Century Gothic" panose="020B0502020202020204" pitchFamily="34" charset="0"/>
              <a:ea typeface="+mn-lt"/>
              <a:cs typeface="+mn-lt"/>
            </a:endParaRPr>
          </a:p>
          <a:p>
            <a:pPr marL="742950" lvl="1" indent="-285750">
              <a:buFont typeface="Arial"/>
              <a:buChar char="•"/>
            </a:pPr>
            <a:r>
              <a:rPr lang="en-US" sz="1400" dirty="0">
                <a:latin typeface="Century Gothic" panose="020B0502020202020204" pitchFamily="34" charset="0"/>
                <a:ea typeface="+mn-lt"/>
                <a:cs typeface="+mn-lt"/>
              </a:rPr>
              <a:t>The request must include progress report and photographs of the current conditions to assess the progress of treatment. </a:t>
            </a:r>
          </a:p>
          <a:p>
            <a:pPr marL="742950" lvl="1" indent="-285750">
              <a:buFont typeface="Arial,Sans-Serif"/>
              <a:buChar char="•"/>
            </a:pPr>
            <a:endParaRPr lang="en-US" sz="1400" dirty="0">
              <a:ea typeface="+mn-lt"/>
              <a:cs typeface="+mn-lt"/>
            </a:endParaRPr>
          </a:p>
          <a:p>
            <a:pPr marL="742950" lvl="1" indent="-285750">
              <a:buFont typeface="Arial"/>
              <a:buChar char="•"/>
            </a:pPr>
            <a:endParaRPr lang="en-US" sz="1400" dirty="0">
              <a:ea typeface="+mn-lt"/>
              <a:cs typeface="+mn-lt"/>
            </a:endParaRPr>
          </a:p>
          <a:p>
            <a:pPr marL="742950" lvl="1" indent="-285750">
              <a:buFont typeface="Arial"/>
              <a:buChar char="•"/>
            </a:pPr>
            <a:endParaRPr lang="en-US" sz="1400" dirty="0">
              <a:ea typeface="+mn-lt"/>
              <a:cs typeface="+mn-lt"/>
            </a:endParaRPr>
          </a:p>
          <a:p>
            <a:pPr marL="742950" lvl="1" indent="-285750">
              <a:buFont typeface="Arial"/>
              <a:buChar char="•"/>
            </a:pPr>
            <a:endParaRPr lang="en-US" sz="1400" dirty="0">
              <a:ea typeface="+mn-lt"/>
              <a:cs typeface="+mn-lt"/>
            </a:endParaRPr>
          </a:p>
          <a:p>
            <a:r>
              <a:rPr lang="en-US" sz="1400" dirty="0">
                <a:ea typeface="+mn-lt"/>
                <a:cs typeface="+mn-lt"/>
              </a:rPr>
              <a:t>    </a:t>
            </a:r>
          </a:p>
          <a:p>
            <a:pPr lvl="1"/>
            <a:endParaRPr lang="en-US" sz="1400" dirty="0">
              <a:cs typeface="Calibri"/>
            </a:endParaRPr>
          </a:p>
          <a:p>
            <a:pPr marL="285750" indent="-285750">
              <a:buFont typeface="Arial" panose="020B0604020202020204" pitchFamily="34" charset="0"/>
              <a:buChar char="•"/>
            </a:pPr>
            <a:endParaRPr lang="en-US" sz="1600" dirty="0">
              <a:cs typeface="Calibri"/>
            </a:endParaRPr>
          </a:p>
        </p:txBody>
      </p:sp>
    </p:spTree>
    <p:extLst>
      <p:ext uri="{BB962C8B-B14F-4D97-AF65-F5344CB8AC3E}">
        <p14:creationId xmlns:p14="http://schemas.microsoft.com/office/powerpoint/2010/main" val="829654272"/>
      </p:ext>
    </p:extLst>
  </p:cSld>
  <p:clrMapOvr>
    <a:masterClrMapping/>
  </p:clrMapOvr>
  <p:transition advTm="10000">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9157A2F5-6716-4273-B2C6-FCE9405E3F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94"/>
            <a:ext cx="9155906" cy="1621358"/>
          </a:xfrm>
          <a:prstGeom prst="rect">
            <a:avLst/>
          </a:prstGeom>
        </p:spPr>
      </p:pic>
      <p:sp>
        <p:nvSpPr>
          <p:cNvPr id="4" name="TextBox 3"/>
          <p:cNvSpPr txBox="1"/>
          <p:nvPr/>
        </p:nvSpPr>
        <p:spPr>
          <a:xfrm>
            <a:off x="533399" y="-111969"/>
            <a:ext cx="5336671" cy="836126"/>
          </a:xfrm>
          <a:prstGeom prst="rect">
            <a:avLst/>
          </a:prstGeom>
          <a:noFill/>
        </p:spPr>
        <p:txBody>
          <a:bodyPr wrap="square" lIns="91440" tIns="45720" rIns="91440" bIns="45720" rtlCol="0" anchor="b">
            <a:spAutoFit/>
          </a:bodyPr>
          <a:lstStyle/>
          <a:p>
            <a:pPr>
              <a:lnSpc>
                <a:spcPts val="2900"/>
              </a:lnSpc>
            </a:pPr>
            <a:endParaRPr lang="en-US" b="1">
              <a:solidFill>
                <a:srgbClr val="7E3F98"/>
              </a:solidFill>
              <a:latin typeface="Century Gothic" panose="020B0502020202020204" pitchFamily="34" charset="0"/>
            </a:endParaRPr>
          </a:p>
          <a:p>
            <a:pPr fontAlgn="ctr">
              <a:lnSpc>
                <a:spcPts val="2900"/>
              </a:lnSpc>
            </a:pPr>
            <a:r>
              <a:rPr lang="en-US" sz="2400" b="1">
                <a:solidFill>
                  <a:schemeClr val="bg1"/>
                </a:solidFill>
                <a:latin typeface="Century Gothic" panose="020B0502020202020204" pitchFamily="34" charset="0"/>
              </a:rPr>
              <a:t>Continuation of  Orthodontic Care </a:t>
            </a:r>
          </a:p>
        </p:txBody>
      </p:sp>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14" name="Rectangle 3">
            <a:extLst>
              <a:ext uri="{FF2B5EF4-FFF2-40B4-BE49-F238E27FC236}">
                <a16:creationId xmlns:a16="http://schemas.microsoft.com/office/drawing/2014/main" id="{7BCD1D0C-9ED4-4230-BF5A-120E675EC6C3}"/>
              </a:ext>
            </a:extLst>
          </p:cNvPr>
          <p:cNvSpPr txBox="1">
            <a:spLocks noChangeArrowheads="1"/>
          </p:cNvSpPr>
          <p:nvPr/>
        </p:nvSpPr>
        <p:spPr>
          <a:xfrm>
            <a:off x="457200" y="3733800"/>
            <a:ext cx="8382000" cy="2057400"/>
          </a:xfrm>
          <a:prstGeom prst="rect">
            <a:avLst/>
          </a:prstGeom>
        </p:spPr>
        <p:txBody>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457200" indent="-457200">
              <a:buFont typeface="+mj-lt"/>
              <a:buAutoNum type="arabicPeriod"/>
            </a:pPr>
            <a:endParaRPr lang="en-US" sz="1200" i="1"/>
          </a:p>
        </p:txBody>
      </p:sp>
      <p:sp>
        <p:nvSpPr>
          <p:cNvPr id="13" name="Slide Number Placeholder 1">
            <a:extLst>
              <a:ext uri="{FF2B5EF4-FFF2-40B4-BE49-F238E27FC236}">
                <a16:creationId xmlns:a16="http://schemas.microsoft.com/office/drawing/2014/main" id="{44CBDE95-D711-43FE-9C10-FEE93077BF62}"/>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12</a:t>
            </a:fld>
            <a:endParaRPr lang="en-US" b="1">
              <a:solidFill>
                <a:srgbClr val="7E3F98"/>
              </a:solidFill>
              <a:latin typeface="Century Gothic" panose="020B0502020202020204" pitchFamily="34" charset="0"/>
            </a:endParaRPr>
          </a:p>
        </p:txBody>
      </p:sp>
      <p:pic>
        <p:nvPicPr>
          <p:cNvPr id="11" name="Picture 10">
            <a:extLst>
              <a:ext uri="{FF2B5EF4-FFF2-40B4-BE49-F238E27FC236}">
                <a16:creationId xmlns:a16="http://schemas.microsoft.com/office/drawing/2014/main" id="{4E16B1D2-D0E3-4695-8776-DF9DD372E6E7}"/>
              </a:ext>
            </a:extLst>
          </p:cNvPr>
          <p:cNvPicPr>
            <a:picLocks noChangeAspect="1"/>
          </p:cNvPicPr>
          <p:nvPr/>
        </p:nvPicPr>
        <p:blipFill>
          <a:blip r:embed="rId4"/>
          <a:stretch>
            <a:fillRect/>
          </a:stretch>
        </p:blipFill>
        <p:spPr>
          <a:xfrm>
            <a:off x="6791378" y="490661"/>
            <a:ext cx="1644098" cy="399281"/>
          </a:xfrm>
          <a:prstGeom prst="rect">
            <a:avLst/>
          </a:prstGeom>
        </p:spPr>
      </p:pic>
      <p:sp>
        <p:nvSpPr>
          <p:cNvPr id="15" name="TextBox 14">
            <a:extLst>
              <a:ext uri="{FF2B5EF4-FFF2-40B4-BE49-F238E27FC236}">
                <a16:creationId xmlns:a16="http://schemas.microsoft.com/office/drawing/2014/main" id="{586E5508-FB7A-40B2-8BF7-D8B665CE1C92}"/>
              </a:ext>
            </a:extLst>
          </p:cNvPr>
          <p:cNvSpPr txBox="1"/>
          <p:nvPr/>
        </p:nvSpPr>
        <p:spPr>
          <a:xfrm>
            <a:off x="5071844" y="785408"/>
            <a:ext cx="3440906" cy="3539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chemeClr val="bg1"/>
                </a:solidFill>
                <a:latin typeface="Century Gothic"/>
              </a:rPr>
              <a:t>2021 Orthodontic  Training</a:t>
            </a:r>
            <a:endParaRPr lang="en-US" sz="900">
              <a:solidFill>
                <a:schemeClr val="bg1"/>
              </a:solidFill>
              <a:latin typeface="Century Gothic"/>
            </a:endParaRPr>
          </a:p>
          <a:p>
            <a:endParaRPr lang="en-US" sz="400">
              <a:solidFill>
                <a:schemeClr val="bg1"/>
              </a:solidFill>
              <a:latin typeface="Century Gothic" panose="020B0502020202020204" pitchFamily="34" charset="0"/>
            </a:endParaRPr>
          </a:p>
        </p:txBody>
      </p:sp>
      <p:sp>
        <p:nvSpPr>
          <p:cNvPr id="16" name="TextBox 15">
            <a:extLst>
              <a:ext uri="{FF2B5EF4-FFF2-40B4-BE49-F238E27FC236}">
                <a16:creationId xmlns:a16="http://schemas.microsoft.com/office/drawing/2014/main" id="{59D2FC46-E17C-4FBF-9384-EA0EF2D271A7}"/>
              </a:ext>
            </a:extLst>
          </p:cNvPr>
          <p:cNvSpPr txBox="1"/>
          <p:nvPr/>
        </p:nvSpPr>
        <p:spPr>
          <a:xfrm>
            <a:off x="-5015" y="6405918"/>
            <a:ext cx="3891215" cy="369332"/>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1000">
              <a:solidFill>
                <a:srgbClr val="46166B"/>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1E20E6E3-8BC8-491C-94A8-A70D431A7B1D}"/>
              </a:ext>
            </a:extLst>
          </p:cNvPr>
          <p:cNvSpPr txBox="1"/>
          <p:nvPr/>
        </p:nvSpPr>
        <p:spPr>
          <a:xfrm>
            <a:off x="386080" y="1503006"/>
            <a:ext cx="8179227" cy="4739759"/>
          </a:xfrm>
          <a:prstGeom prst="rect">
            <a:avLst/>
          </a:prstGeom>
          <a:noFill/>
        </p:spPr>
        <p:txBody>
          <a:bodyPr wrap="square" lIns="91440" tIns="45720" rIns="91440" bIns="45720" rtlCol="0" anchor="t">
            <a:spAutoFit/>
          </a:bodyPr>
          <a:lstStyle/>
          <a:p>
            <a:endParaRPr lang="en-US" sz="1400"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cs typeface="Calibri"/>
              </a:rPr>
              <a:t>Requests to RESTART comprehensive orthodontic treatment on a member for which Medicaid FFS paid the original comprehensive code (D8070, D8080, or D8090), but who now has LIBERTY coverage, should be submitted to LIBERTY for consideration</a:t>
            </a:r>
            <a:endParaRPr lang="en-US" sz="1400" dirty="0">
              <a:latin typeface="Century Gothic" panose="020B0502020202020204" pitchFamily="34" charset="0"/>
              <a:ea typeface="+mn-lt"/>
              <a:cs typeface="+mn-lt"/>
            </a:endParaRPr>
          </a:p>
          <a:p>
            <a:pPr marL="285750" indent="-285750">
              <a:buFont typeface="Arial"/>
              <a:buChar char="•"/>
            </a:pPr>
            <a:endParaRPr lang="en-US" sz="1400" dirty="0">
              <a:latin typeface="Century Gothic" panose="020B0502020202020204" pitchFamily="34" charset="0"/>
              <a:ea typeface="+mn-lt"/>
              <a:cs typeface="+mn-lt"/>
            </a:endParaRPr>
          </a:p>
          <a:p>
            <a:pPr marL="285750" indent="-285750">
              <a:buFont typeface="Arial"/>
              <a:buChar char="•"/>
            </a:pPr>
            <a:r>
              <a:rPr lang="en-US" sz="1400" b="1" dirty="0">
                <a:latin typeface="Century Gothic" panose="020B0502020202020204" pitchFamily="34" charset="0"/>
                <a:ea typeface="+mn-lt"/>
                <a:cs typeface="+mn-lt"/>
              </a:rPr>
              <a:t>For consideration and approval of payment by LIBERTY for orthodontic care in progress, the treating orthodontist must send a claim with the following required information: </a:t>
            </a:r>
            <a:endParaRPr lang="en-US" sz="1400" dirty="0">
              <a:latin typeface="Century Gothic" panose="020B0502020202020204" pitchFamily="34" charset="0"/>
              <a:ea typeface="+mn-lt"/>
              <a:cs typeface="+mn-lt"/>
            </a:endParaRPr>
          </a:p>
          <a:p>
            <a:pPr marL="285750" indent="-285750">
              <a:buFont typeface="Arial" panose="020B0604020202020204" pitchFamily="34" charset="0"/>
              <a:buChar char="•"/>
            </a:pPr>
            <a:endParaRPr lang="en-US" sz="1400" dirty="0">
              <a:latin typeface="Century Gothic" panose="020B0502020202020204" pitchFamily="34" charset="0"/>
              <a:cs typeface="Calibri"/>
            </a:endParaRPr>
          </a:p>
          <a:p>
            <a:pPr marL="742950" lvl="1" indent="-285750">
              <a:buFont typeface="Arial" panose="020B0604020202020204" pitchFamily="34" charset="0"/>
              <a:buChar char="•"/>
            </a:pPr>
            <a:r>
              <a:rPr lang="en-US" sz="1400" dirty="0">
                <a:latin typeface="Century Gothic" panose="020B0502020202020204" pitchFamily="34" charset="0"/>
              </a:rPr>
              <a:t>A copy of the authorization for treatment and the Explanation of Payment (EOP) and/or Explanation of Benefits (EOB) statements from the previous carrier</a:t>
            </a:r>
            <a:endParaRPr lang="en-US" sz="1400" dirty="0">
              <a:latin typeface="Century Gothic" panose="020B0502020202020204" pitchFamily="34" charset="0"/>
              <a:cs typeface="Calibri"/>
            </a:endParaRPr>
          </a:p>
          <a:p>
            <a:pPr marL="285750" indent="-285750">
              <a:buFont typeface="Arial" panose="020B0604020202020204" pitchFamily="34" charset="0"/>
              <a:buChar char="•"/>
            </a:pPr>
            <a:endParaRPr lang="en-US" sz="1400" dirty="0">
              <a:latin typeface="Century Gothic" panose="020B0502020202020204" pitchFamily="34" charset="0"/>
              <a:cs typeface="Calibri"/>
            </a:endParaRPr>
          </a:p>
          <a:p>
            <a:pPr marL="742950" lvl="1" indent="-285750">
              <a:buFont typeface="Arial" panose="020B0604020202020204" pitchFamily="34" charset="0"/>
              <a:buChar char="•"/>
            </a:pPr>
            <a:r>
              <a:rPr lang="en-US" sz="1400" dirty="0">
                <a:latin typeface="Century Gothic" panose="020B0502020202020204" pitchFamily="34" charset="0"/>
              </a:rPr>
              <a:t>Documentation of the number of orthodontic treatment visits that have been rendered to date. This can be done by providing EOB/EOPs for all payments received for all treatment visits, or printout from the previous carrier showing all the visits for which payment has been received</a:t>
            </a:r>
            <a:endParaRPr lang="en-US" sz="1400" dirty="0">
              <a:latin typeface="Century Gothic" panose="020B0502020202020204" pitchFamily="34" charset="0"/>
              <a:cs typeface="Calibri"/>
            </a:endParaRPr>
          </a:p>
          <a:p>
            <a:pPr marL="285750" indent="-285750">
              <a:buFont typeface="Arial" panose="020B0604020202020204" pitchFamily="34" charset="0"/>
              <a:buChar char="•"/>
            </a:pPr>
            <a:endParaRPr lang="en-US" sz="1400" dirty="0">
              <a:latin typeface="Century Gothic" panose="020B0502020202020204" pitchFamily="34" charset="0"/>
              <a:cs typeface="Calibri"/>
            </a:endParaRPr>
          </a:p>
          <a:p>
            <a:pPr marL="742950" lvl="1" indent="-285750">
              <a:buFont typeface="Arial" panose="020B0604020202020204" pitchFamily="34" charset="0"/>
              <a:buChar char="•"/>
            </a:pPr>
            <a:r>
              <a:rPr lang="en-US" sz="1400" dirty="0">
                <a:latin typeface="Century Gothic" panose="020B0502020202020204" pitchFamily="34" charset="0"/>
                <a:cs typeface="Calibri"/>
              </a:rPr>
              <a:t>The total fee-for service reimbursement amount for active treatment will not exceed the maximum fees listed in the contracted LIBERTY Fee Schedule</a:t>
            </a:r>
          </a:p>
          <a:p>
            <a:endParaRPr lang="en-US" sz="1400" dirty="0">
              <a:cs typeface="Calibri"/>
            </a:endParaRPr>
          </a:p>
          <a:p>
            <a:endParaRPr lang="en-US" dirty="0">
              <a:cs typeface="Calibri"/>
            </a:endParaRPr>
          </a:p>
          <a:p>
            <a:pPr marL="285750" indent="-285750">
              <a:buFont typeface="Arial" panose="020B0604020202020204" pitchFamily="34" charset="0"/>
              <a:buChar char="•"/>
            </a:pPr>
            <a:endParaRPr lang="en-US" dirty="0">
              <a:cs typeface="Calibri"/>
            </a:endParaRPr>
          </a:p>
        </p:txBody>
      </p:sp>
    </p:spTree>
    <p:extLst>
      <p:ext uri="{BB962C8B-B14F-4D97-AF65-F5344CB8AC3E}">
        <p14:creationId xmlns:p14="http://schemas.microsoft.com/office/powerpoint/2010/main" val="49134493"/>
      </p:ext>
    </p:extLst>
  </p:cSld>
  <p:clrMapOvr>
    <a:masterClrMapping/>
  </p:clrMapOvr>
  <p:transition advTm="10000">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9157A2F5-6716-4273-B2C6-FCE9405E3F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94"/>
            <a:ext cx="9155906" cy="1621358"/>
          </a:xfrm>
          <a:prstGeom prst="rect">
            <a:avLst/>
          </a:prstGeom>
        </p:spPr>
      </p:pic>
      <p:sp>
        <p:nvSpPr>
          <p:cNvPr id="4" name="TextBox 3"/>
          <p:cNvSpPr txBox="1"/>
          <p:nvPr/>
        </p:nvSpPr>
        <p:spPr>
          <a:xfrm>
            <a:off x="529446" y="-8636"/>
            <a:ext cx="5303702" cy="836126"/>
          </a:xfrm>
          <a:prstGeom prst="rect">
            <a:avLst/>
          </a:prstGeom>
          <a:noFill/>
        </p:spPr>
        <p:txBody>
          <a:bodyPr wrap="square" lIns="91440" tIns="45720" rIns="91440" bIns="45720" rtlCol="0" anchor="b">
            <a:spAutoFit/>
          </a:bodyPr>
          <a:lstStyle/>
          <a:p>
            <a:pPr fontAlgn="ctr">
              <a:lnSpc>
                <a:spcPts val="2900"/>
              </a:lnSpc>
            </a:pPr>
            <a:endParaRPr lang="en-US" b="1">
              <a:solidFill>
                <a:srgbClr val="7E3F98"/>
              </a:solidFill>
              <a:latin typeface="Century Gothic" panose="020B0502020202020204" pitchFamily="34" charset="0"/>
            </a:endParaRPr>
          </a:p>
          <a:p>
            <a:pPr fontAlgn="ctr">
              <a:lnSpc>
                <a:spcPts val="2900"/>
              </a:lnSpc>
            </a:pPr>
            <a:r>
              <a:rPr lang="en-US" sz="2400" b="1">
                <a:solidFill>
                  <a:schemeClr val="bg1"/>
                </a:solidFill>
                <a:latin typeface="Century Gothic" panose="020B0502020202020204" pitchFamily="34" charset="0"/>
              </a:rPr>
              <a:t>Conclusion of Active Treatment</a:t>
            </a:r>
          </a:p>
        </p:txBody>
      </p:sp>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14" name="Rectangle 3">
            <a:extLst>
              <a:ext uri="{FF2B5EF4-FFF2-40B4-BE49-F238E27FC236}">
                <a16:creationId xmlns:a16="http://schemas.microsoft.com/office/drawing/2014/main" id="{7BCD1D0C-9ED4-4230-BF5A-120E675EC6C3}"/>
              </a:ext>
            </a:extLst>
          </p:cNvPr>
          <p:cNvSpPr txBox="1">
            <a:spLocks noChangeArrowheads="1"/>
          </p:cNvSpPr>
          <p:nvPr/>
        </p:nvSpPr>
        <p:spPr>
          <a:xfrm>
            <a:off x="457200" y="3733800"/>
            <a:ext cx="8382000" cy="2057400"/>
          </a:xfrm>
          <a:prstGeom prst="rect">
            <a:avLst/>
          </a:prstGeom>
        </p:spPr>
        <p:txBody>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457200" indent="-457200">
              <a:buFont typeface="+mj-lt"/>
              <a:buAutoNum type="arabicPeriod"/>
            </a:pPr>
            <a:endParaRPr lang="en-US" sz="1200" i="1"/>
          </a:p>
        </p:txBody>
      </p:sp>
      <p:sp>
        <p:nvSpPr>
          <p:cNvPr id="13" name="Slide Number Placeholder 1">
            <a:extLst>
              <a:ext uri="{FF2B5EF4-FFF2-40B4-BE49-F238E27FC236}">
                <a16:creationId xmlns:a16="http://schemas.microsoft.com/office/drawing/2014/main" id="{44CBDE95-D711-43FE-9C10-FEE93077BF62}"/>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13</a:t>
            </a:fld>
            <a:endParaRPr lang="en-US" b="1">
              <a:solidFill>
                <a:srgbClr val="7E3F98"/>
              </a:solidFill>
              <a:latin typeface="Century Gothic" panose="020B0502020202020204" pitchFamily="34" charset="0"/>
            </a:endParaRPr>
          </a:p>
        </p:txBody>
      </p:sp>
      <p:pic>
        <p:nvPicPr>
          <p:cNvPr id="11" name="Picture 10">
            <a:extLst>
              <a:ext uri="{FF2B5EF4-FFF2-40B4-BE49-F238E27FC236}">
                <a16:creationId xmlns:a16="http://schemas.microsoft.com/office/drawing/2014/main" id="{4E16B1D2-D0E3-4695-8776-DF9DD372E6E7}"/>
              </a:ext>
            </a:extLst>
          </p:cNvPr>
          <p:cNvPicPr>
            <a:picLocks noChangeAspect="1"/>
          </p:cNvPicPr>
          <p:nvPr/>
        </p:nvPicPr>
        <p:blipFill>
          <a:blip r:embed="rId4"/>
          <a:stretch>
            <a:fillRect/>
          </a:stretch>
        </p:blipFill>
        <p:spPr>
          <a:xfrm>
            <a:off x="6791378" y="482226"/>
            <a:ext cx="1644098" cy="399281"/>
          </a:xfrm>
          <a:prstGeom prst="rect">
            <a:avLst/>
          </a:prstGeom>
        </p:spPr>
      </p:pic>
      <p:sp>
        <p:nvSpPr>
          <p:cNvPr id="15" name="TextBox 14">
            <a:extLst>
              <a:ext uri="{FF2B5EF4-FFF2-40B4-BE49-F238E27FC236}">
                <a16:creationId xmlns:a16="http://schemas.microsoft.com/office/drawing/2014/main" id="{586E5508-FB7A-40B2-8BF7-D8B665CE1C92}"/>
              </a:ext>
            </a:extLst>
          </p:cNvPr>
          <p:cNvSpPr txBox="1"/>
          <p:nvPr/>
        </p:nvSpPr>
        <p:spPr>
          <a:xfrm>
            <a:off x="5071844" y="785408"/>
            <a:ext cx="3440906" cy="3539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chemeClr val="bg1"/>
                </a:solidFill>
                <a:latin typeface="Century Gothic"/>
              </a:rPr>
              <a:t>2020  Orthodontic Training</a:t>
            </a:r>
            <a:endParaRPr lang="en-US" sz="900">
              <a:solidFill>
                <a:schemeClr val="bg1"/>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16" name="TextBox 15">
            <a:extLst>
              <a:ext uri="{FF2B5EF4-FFF2-40B4-BE49-F238E27FC236}">
                <a16:creationId xmlns:a16="http://schemas.microsoft.com/office/drawing/2014/main" id="{59D2FC46-E17C-4FBF-9384-EA0EF2D271A7}"/>
              </a:ext>
            </a:extLst>
          </p:cNvPr>
          <p:cNvSpPr txBox="1"/>
          <p:nvPr/>
        </p:nvSpPr>
        <p:spPr>
          <a:xfrm>
            <a:off x="-5015" y="6405918"/>
            <a:ext cx="3891215" cy="369332"/>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1000">
              <a:solidFill>
                <a:srgbClr val="46166B"/>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1E20E6E3-8BC8-491C-94A8-A70D431A7B1D}"/>
              </a:ext>
            </a:extLst>
          </p:cNvPr>
          <p:cNvSpPr txBox="1"/>
          <p:nvPr/>
        </p:nvSpPr>
        <p:spPr>
          <a:xfrm>
            <a:off x="53476" y="881507"/>
            <a:ext cx="8873830" cy="5940088"/>
          </a:xfrm>
          <a:prstGeom prst="rect">
            <a:avLst/>
          </a:prstGeom>
          <a:noFill/>
        </p:spPr>
        <p:txBody>
          <a:bodyPr wrap="square" lIns="91440" tIns="45720" rIns="91440" bIns="45720" rtlCol="0" anchor="t">
            <a:spAutoFit/>
          </a:bodyPr>
          <a:lstStyle/>
          <a:p>
            <a:endParaRPr lang="en-US" dirty="0"/>
          </a:p>
          <a:p>
            <a:endParaRPr lang="en-US" dirty="0">
              <a:ea typeface="+mn-lt"/>
              <a:cs typeface="+mn-lt"/>
            </a:endParaRPr>
          </a:p>
          <a:p>
            <a:r>
              <a:rPr lang="en-US" sz="1400" b="1" dirty="0">
                <a:latin typeface="Century Gothic" panose="020B0502020202020204" pitchFamily="34" charset="0"/>
                <a:ea typeface="+mn-lt"/>
                <a:cs typeface="+mn-lt"/>
              </a:rPr>
              <a:t>D8680 Orthodontic retention (removal of appliances, construction and placement of retainer(s)</a:t>
            </a:r>
            <a:endParaRPr lang="en-US" b="1" dirty="0">
              <a:latin typeface="Century Gothic" panose="020B0502020202020204" pitchFamily="34" charset="0"/>
              <a:ea typeface="+mn-lt"/>
              <a:cs typeface="+mn-lt"/>
            </a:endParaRPr>
          </a:p>
          <a:p>
            <a:pPr marL="285750" indent="-285750">
              <a:buFont typeface="Arial"/>
              <a:buChar char="•"/>
            </a:pPr>
            <a:r>
              <a:rPr lang="en-US" sz="1400" dirty="0">
                <a:latin typeface="Century Gothic" panose="020B0502020202020204" pitchFamily="34" charset="0"/>
                <a:ea typeface="+mn-lt"/>
                <a:cs typeface="+mn-lt"/>
              </a:rPr>
              <a:t>Pre-authorization is required</a:t>
            </a:r>
            <a:endParaRPr lang="en-US" dirty="0">
              <a:latin typeface="Century Gothic" panose="020B0502020202020204" pitchFamily="34" charset="0"/>
              <a:ea typeface="+mn-lt"/>
              <a:cs typeface="+mn-lt"/>
            </a:endParaRPr>
          </a:p>
          <a:p>
            <a:pPr marL="285750" indent="-285750">
              <a:buFont typeface="Arial"/>
              <a:buChar char="•"/>
            </a:pPr>
            <a:r>
              <a:rPr lang="en-US" sz="1400" dirty="0">
                <a:latin typeface="Century Gothic" panose="020B0502020202020204" pitchFamily="34" charset="0"/>
                <a:ea typeface="+mn-lt"/>
                <a:cs typeface="+mn-lt"/>
              </a:rPr>
              <a:t>The following documentation must be submitted along with the prior approval request:</a:t>
            </a:r>
          </a:p>
          <a:p>
            <a:pPr marL="742950" lvl="1" indent="-285750">
              <a:buFont typeface="Arial" panose="020B0604020202020204" pitchFamily="34" charset="0"/>
              <a:buChar char="•"/>
            </a:pPr>
            <a:r>
              <a:rPr lang="en-US" sz="1400" dirty="0">
                <a:latin typeface="Century Gothic" panose="020B0502020202020204" pitchFamily="34" charset="0"/>
                <a:cs typeface="Calibri"/>
              </a:rPr>
              <a:t>Photographs of frontal and profile views</a:t>
            </a:r>
          </a:p>
          <a:p>
            <a:pPr marL="742950" lvl="1" indent="-285750">
              <a:buFont typeface="Arial" panose="020B0604020202020204" pitchFamily="34" charset="0"/>
              <a:buChar char="•"/>
            </a:pPr>
            <a:r>
              <a:rPr lang="en-US" sz="1400" dirty="0">
                <a:latin typeface="Century Gothic" panose="020B0502020202020204" pitchFamily="34" charset="0"/>
                <a:cs typeface="Calibri"/>
              </a:rPr>
              <a:t>Intra-oral photographs depicting right and left occlusal relationships as well as an anterior view</a:t>
            </a:r>
          </a:p>
          <a:p>
            <a:pPr marL="742950" lvl="1" indent="-285750">
              <a:buFont typeface="Arial" panose="020B0604020202020204" pitchFamily="34" charset="0"/>
              <a:buChar char="•"/>
            </a:pPr>
            <a:r>
              <a:rPr lang="en-US" sz="1400" dirty="0">
                <a:latin typeface="Century Gothic" panose="020B0502020202020204" pitchFamily="34" charset="0"/>
                <a:cs typeface="Calibri"/>
              </a:rPr>
              <a:t>Maxillary and mandibular occlusal photographs</a:t>
            </a:r>
          </a:p>
          <a:p>
            <a:pPr marL="742950" lvl="1" indent="-285750">
              <a:buFont typeface="Arial" panose="020B0604020202020204" pitchFamily="34" charset="0"/>
              <a:buChar char="•"/>
            </a:pPr>
            <a:r>
              <a:rPr lang="en-US" sz="1400" dirty="0">
                <a:latin typeface="Century Gothic" panose="020B0502020202020204" pitchFamily="34" charset="0"/>
                <a:cs typeface="Calibri"/>
              </a:rPr>
              <a:t>Photos of articulated models can be submitted optionally (Do NOT send stone casts)</a:t>
            </a:r>
          </a:p>
          <a:p>
            <a:pPr marL="742950" lvl="1" indent="-285750">
              <a:buFont typeface="Arial" panose="020B0604020202020204" pitchFamily="34" charset="0"/>
              <a:buChar char="•"/>
            </a:pPr>
            <a:r>
              <a:rPr lang="en-US" sz="1400" dirty="0">
                <a:latin typeface="Century Gothic" panose="020B0502020202020204" pitchFamily="34" charset="0"/>
                <a:cs typeface="Calibri"/>
              </a:rPr>
              <a:t>Upon Approval, submit claim for the day the bands are removed</a:t>
            </a:r>
          </a:p>
          <a:p>
            <a:pPr lvl="1"/>
            <a:endParaRPr lang="en-US" sz="1400" dirty="0">
              <a:latin typeface="Century Gothic" panose="020B0502020202020204" pitchFamily="34" charset="0"/>
              <a:cs typeface="Calibri"/>
            </a:endParaRPr>
          </a:p>
          <a:p>
            <a:r>
              <a:rPr lang="en-US" sz="1400" dirty="0">
                <a:latin typeface="Century Gothic" panose="020B0502020202020204" pitchFamily="34" charset="0"/>
                <a:cs typeface="Calibri"/>
              </a:rPr>
              <a:t>Requests must be submitted, and approval obtained PRIOR to the removal of appliances. Any request denied or otherwise returned for insufficient results will require the re-application of all appliances, if necessary, and continuation of care without additional compensation. Payment will not be made for retention for a case that had been de-banded without prior authorization.</a:t>
            </a:r>
            <a:endParaRPr lang="en-US" sz="1400" dirty="0">
              <a:latin typeface="Century Gothic" panose="020B0502020202020204" pitchFamily="34" charset="0"/>
              <a:ea typeface="+mn-lt"/>
              <a:cs typeface="+mn-lt"/>
            </a:endParaRPr>
          </a:p>
          <a:p>
            <a:pPr marL="285750" indent="-285750">
              <a:buFont typeface="Arial" panose="020B0604020202020204" pitchFamily="34" charset="0"/>
              <a:buChar char="•"/>
            </a:pPr>
            <a:endParaRPr lang="en-US" sz="1400" u="none" dirty="0">
              <a:latin typeface="Century Gothic" panose="020B0502020202020204" pitchFamily="34" charset="0"/>
            </a:endParaRPr>
          </a:p>
          <a:p>
            <a:pPr marL="285750" indent="-285750">
              <a:buFont typeface="Arial" panose="020B0604020202020204" pitchFamily="34" charset="0"/>
              <a:buChar char="•"/>
            </a:pPr>
            <a:r>
              <a:rPr lang="en-US" sz="1400" u="none" dirty="0">
                <a:latin typeface="Century Gothic" panose="020B0502020202020204" pitchFamily="34" charset="0"/>
              </a:rPr>
              <a:t>Replacement of retainers or removable appliances due to loss or damage beyond repair is allowed once using code D8703 or D8704 within one year of payment for D8680 and must include documentation of the incident and medical necessity</a:t>
            </a:r>
            <a:r>
              <a:rPr lang="en-US" sz="1050" u="none" dirty="0">
                <a:latin typeface="Century Gothic" panose="020B0502020202020204" pitchFamily="34" charset="0"/>
              </a:rPr>
              <a:t>.</a:t>
            </a:r>
            <a:endParaRPr lang="en-US" sz="1400" dirty="0">
              <a:latin typeface="Century Gothic" panose="020B0502020202020204" pitchFamily="34" charset="0"/>
              <a:cs typeface="Calibri"/>
            </a:endParaRPr>
          </a:p>
          <a:p>
            <a:endParaRPr lang="en-US" sz="1400" b="1" dirty="0">
              <a:latin typeface="Century Gothic" panose="020B0502020202020204" pitchFamily="34" charset="0"/>
              <a:ea typeface="+mn-lt"/>
              <a:cs typeface="+mn-lt"/>
            </a:endParaRPr>
          </a:p>
          <a:p>
            <a:r>
              <a:rPr lang="en-US" sz="1400" b="1" dirty="0">
                <a:latin typeface="Century Gothic" panose="020B0502020202020204" pitchFamily="34" charset="0"/>
                <a:ea typeface="+mn-lt"/>
                <a:cs typeface="+mn-lt"/>
              </a:rPr>
              <a:t>D8695 Removal of fixed orthodontic appliances for reasons other than completion of treatment (REPORT NEEDED)</a:t>
            </a:r>
          </a:p>
          <a:p>
            <a:pPr marL="285750" indent="-285750">
              <a:buFont typeface="Arial" panose="020B0604020202020204" pitchFamily="34" charset="0"/>
              <a:buChar char="•"/>
            </a:pPr>
            <a:r>
              <a:rPr lang="en-US" sz="1400" dirty="0">
                <a:latin typeface="Century Gothic" panose="020B0502020202020204" pitchFamily="34" charset="0"/>
              </a:rPr>
              <a:t>Services provided by an orthodontist other than the originating orthodontist.</a:t>
            </a:r>
          </a:p>
          <a:p>
            <a:endParaRPr lang="en-US" dirty="0">
              <a:cs typeface="Calibri"/>
            </a:endParaRPr>
          </a:p>
          <a:p>
            <a:endParaRPr lang="en-US" dirty="0">
              <a:cs typeface="Calibri"/>
            </a:endParaRPr>
          </a:p>
        </p:txBody>
      </p:sp>
    </p:spTree>
    <p:extLst>
      <p:ext uri="{BB962C8B-B14F-4D97-AF65-F5344CB8AC3E}">
        <p14:creationId xmlns:p14="http://schemas.microsoft.com/office/powerpoint/2010/main" val="676458255"/>
      </p:ext>
    </p:extLst>
  </p:cSld>
  <p:clrMapOvr>
    <a:masterClrMapping/>
  </p:clrMapOvr>
  <p:transition advTm="10000">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91CDBA4A-FBE3-4D11-86C4-39EA80F404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94"/>
            <a:ext cx="9155906" cy="1621358"/>
          </a:xfrm>
          <a:prstGeom prst="rect">
            <a:avLst/>
          </a:prstGeom>
        </p:spPr>
      </p:pic>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22" name="Slide Number Placeholder 1">
            <a:extLst>
              <a:ext uri="{FF2B5EF4-FFF2-40B4-BE49-F238E27FC236}">
                <a16:creationId xmlns:a16="http://schemas.microsoft.com/office/drawing/2014/main" id="{356A403C-A83D-42DA-BDCF-5B2E235F7C13}"/>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14</a:t>
            </a:fld>
            <a:endParaRPr lang="en-US" b="1">
              <a:solidFill>
                <a:srgbClr val="7E3F98"/>
              </a:solidFill>
              <a:latin typeface="Century Gothic" panose="020B0502020202020204" pitchFamily="34" charset="0"/>
            </a:endParaRPr>
          </a:p>
        </p:txBody>
      </p:sp>
      <p:sp>
        <p:nvSpPr>
          <p:cNvPr id="24" name="TextBox 23">
            <a:extLst>
              <a:ext uri="{FF2B5EF4-FFF2-40B4-BE49-F238E27FC236}">
                <a16:creationId xmlns:a16="http://schemas.microsoft.com/office/drawing/2014/main" id="{8A3C580A-37E2-454E-ADDF-1309E0A0FA67}"/>
              </a:ext>
            </a:extLst>
          </p:cNvPr>
          <p:cNvSpPr txBox="1"/>
          <p:nvPr/>
        </p:nvSpPr>
        <p:spPr>
          <a:xfrm>
            <a:off x="539174" y="9099"/>
            <a:ext cx="5713031" cy="836126"/>
          </a:xfrm>
          <a:prstGeom prst="rect">
            <a:avLst/>
          </a:prstGeom>
          <a:noFill/>
        </p:spPr>
        <p:txBody>
          <a:bodyPr wrap="square" lIns="91440" tIns="45720" rIns="91440" bIns="45720" rtlCol="0" anchor="b">
            <a:spAutoFit/>
          </a:bodyPr>
          <a:lstStyle/>
          <a:p>
            <a:pPr fontAlgn="ctr">
              <a:lnSpc>
                <a:spcPts val="2900"/>
              </a:lnSpc>
            </a:pPr>
            <a:endParaRPr lang="en-US" b="1">
              <a:solidFill>
                <a:srgbClr val="7E3F98"/>
              </a:solidFill>
              <a:latin typeface="Century Gothic" panose="020B0502020202020204" pitchFamily="34" charset="0"/>
            </a:endParaRPr>
          </a:p>
          <a:p>
            <a:pPr fontAlgn="ctr">
              <a:lnSpc>
                <a:spcPts val="2900"/>
              </a:lnSpc>
            </a:pPr>
            <a:r>
              <a:rPr lang="en-US" sz="2400" b="1">
                <a:solidFill>
                  <a:schemeClr val="bg1"/>
                </a:solidFill>
                <a:latin typeface="Century Gothic" panose="020B0502020202020204" pitchFamily="34" charset="0"/>
              </a:rPr>
              <a:t>Unfavorable Treatment Outcomes</a:t>
            </a:r>
          </a:p>
        </p:txBody>
      </p:sp>
      <p:pic>
        <p:nvPicPr>
          <p:cNvPr id="13" name="Picture 12">
            <a:extLst>
              <a:ext uri="{FF2B5EF4-FFF2-40B4-BE49-F238E27FC236}">
                <a16:creationId xmlns:a16="http://schemas.microsoft.com/office/drawing/2014/main" id="{B705BB48-784B-459F-A43E-BAE498325642}"/>
              </a:ext>
            </a:extLst>
          </p:cNvPr>
          <p:cNvPicPr>
            <a:picLocks noChangeAspect="1"/>
          </p:cNvPicPr>
          <p:nvPr/>
        </p:nvPicPr>
        <p:blipFill>
          <a:blip r:embed="rId4"/>
          <a:stretch>
            <a:fillRect/>
          </a:stretch>
        </p:blipFill>
        <p:spPr>
          <a:xfrm>
            <a:off x="6791378" y="406306"/>
            <a:ext cx="1644098" cy="399281"/>
          </a:xfrm>
          <a:prstGeom prst="rect">
            <a:avLst/>
          </a:prstGeom>
        </p:spPr>
      </p:pic>
      <p:sp>
        <p:nvSpPr>
          <p:cNvPr id="15" name="TextBox 14">
            <a:extLst>
              <a:ext uri="{FF2B5EF4-FFF2-40B4-BE49-F238E27FC236}">
                <a16:creationId xmlns:a16="http://schemas.microsoft.com/office/drawing/2014/main" id="{B2988D91-B406-4D32-B98D-44B4CD767B17}"/>
              </a:ext>
            </a:extLst>
          </p:cNvPr>
          <p:cNvSpPr txBox="1"/>
          <p:nvPr/>
        </p:nvSpPr>
        <p:spPr>
          <a:xfrm>
            <a:off x="5071844" y="716158"/>
            <a:ext cx="3440906" cy="4924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algn="r"/>
            <a:r>
              <a:rPr lang="en-US" sz="900" b="1">
                <a:solidFill>
                  <a:schemeClr val="bg1"/>
                </a:solidFill>
                <a:latin typeface="Century Gothic"/>
              </a:rPr>
              <a:t>2021  Orthodontic Training</a:t>
            </a:r>
            <a:endParaRPr lang="en-US" sz="900">
              <a:solidFill>
                <a:schemeClr val="bg1"/>
              </a:solidFill>
              <a:latin typeface="Century Gothic"/>
              <a:ea typeface="+mn-lt"/>
              <a:cs typeface="+mn-lt"/>
            </a:endParaRPr>
          </a:p>
          <a:p>
            <a:pPr marL="182880" algn="r"/>
            <a:endParaRPr lang="en-US" sz="900" b="1">
              <a:solidFill>
                <a:schemeClr val="bg1"/>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19" name="TextBox 18">
            <a:extLst>
              <a:ext uri="{FF2B5EF4-FFF2-40B4-BE49-F238E27FC236}">
                <a16:creationId xmlns:a16="http://schemas.microsoft.com/office/drawing/2014/main" id="{DC227797-CD8F-411B-AA03-E39E3A6E3089}"/>
              </a:ext>
            </a:extLst>
          </p:cNvPr>
          <p:cNvSpPr txBox="1"/>
          <p:nvPr/>
        </p:nvSpPr>
        <p:spPr>
          <a:xfrm>
            <a:off x="-5015" y="6436695"/>
            <a:ext cx="3891215" cy="307777"/>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6CAF2D3B-013C-4444-A1AF-3FA4B87F2274}"/>
              </a:ext>
            </a:extLst>
          </p:cNvPr>
          <p:cNvSpPr txBox="1"/>
          <p:nvPr/>
        </p:nvSpPr>
        <p:spPr>
          <a:xfrm>
            <a:off x="97200" y="1529910"/>
            <a:ext cx="8830174" cy="4832092"/>
          </a:xfrm>
          <a:prstGeom prst="rect">
            <a:avLst/>
          </a:prstGeom>
          <a:noFill/>
        </p:spPr>
        <p:txBody>
          <a:bodyPr wrap="square" lIns="91440" tIns="45720" rIns="91440" bIns="45720" rtlCol="0" anchor="t">
            <a:spAutoFit/>
          </a:bodyPr>
          <a:lstStyle/>
          <a:p>
            <a:r>
              <a:rPr lang="en-US" sz="1400" b="1" dirty="0">
                <a:latin typeface="Century Gothic" panose="020B0502020202020204" pitchFamily="34" charset="0"/>
                <a:cs typeface="Calibri"/>
              </a:rPr>
              <a:t>If it is determined that treatment is not progressing because the patient is exhibiting non-compliant behavior, then discontinuation of treatment can be considered due to, but not limited to the following:</a:t>
            </a:r>
          </a:p>
          <a:p>
            <a:endParaRPr lang="en-US" sz="1400"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cs typeface="Calibri"/>
              </a:rPr>
              <a:t>Multiple missed orthodontic and general dental appointments</a:t>
            </a:r>
            <a:endParaRPr lang="en-US" sz="1400" b="1" dirty="0">
              <a:latin typeface="Century Gothic" panose="020B0502020202020204" pitchFamily="34" charset="0"/>
              <a:cs typeface="Calibri"/>
            </a:endParaRPr>
          </a:p>
          <a:p>
            <a:pPr marL="285750" indent="-285750">
              <a:buFont typeface="Arial" panose="020B0604020202020204" pitchFamily="34" charset="0"/>
              <a:buChar char="•"/>
            </a:pPr>
            <a:r>
              <a:rPr lang="en-US" sz="1400" dirty="0">
                <a:latin typeface="Century Gothic" panose="020B0502020202020204" pitchFamily="34" charset="0"/>
                <a:cs typeface="Calibri"/>
              </a:rPr>
              <a:t>Continued poor oral hygiene</a:t>
            </a:r>
          </a:p>
          <a:p>
            <a:pPr marL="285750" indent="-285750">
              <a:buFont typeface="Arial" panose="020B0604020202020204" pitchFamily="34" charset="0"/>
              <a:buChar char="•"/>
            </a:pPr>
            <a:r>
              <a:rPr lang="en-US" sz="1400" dirty="0">
                <a:latin typeface="Century Gothic" panose="020B0502020202020204" pitchFamily="34" charset="0"/>
                <a:cs typeface="Calibri"/>
              </a:rPr>
              <a:t>Failure to maintain the appliances </a:t>
            </a:r>
            <a:endParaRPr lang="en-US" dirty="0">
              <a:latin typeface="Century Gothic" panose="020B0502020202020204" pitchFamily="34" charset="0"/>
              <a:cs typeface="Calibri"/>
            </a:endParaRPr>
          </a:p>
          <a:p>
            <a:pPr marL="285750" indent="-285750">
              <a:buFont typeface="Arial" panose="020B0604020202020204" pitchFamily="34" charset="0"/>
              <a:buChar char="•"/>
            </a:pPr>
            <a:r>
              <a:rPr lang="en-US" sz="1400" dirty="0">
                <a:latin typeface="Century Gothic" panose="020B0502020202020204" pitchFamily="34" charset="0"/>
                <a:cs typeface="Calibri"/>
              </a:rPr>
              <a:t>Untreated dental disease </a:t>
            </a:r>
            <a:endParaRPr lang="en-US" dirty="0">
              <a:latin typeface="Century Gothic" panose="020B0502020202020204" pitchFamily="34" charset="0"/>
              <a:cs typeface="Calibri"/>
            </a:endParaRPr>
          </a:p>
          <a:p>
            <a:pPr marL="285750" indent="-285750">
              <a:buFont typeface="Arial" panose="020B0604020202020204" pitchFamily="34" charset="0"/>
              <a:buChar char="•"/>
            </a:pPr>
            <a:endParaRPr lang="en-US" sz="1400" dirty="0">
              <a:latin typeface="Century Gothic" panose="020B0502020202020204" pitchFamily="34" charset="0"/>
              <a:cs typeface="Calibri"/>
            </a:endParaRPr>
          </a:p>
          <a:p>
            <a:r>
              <a:rPr lang="en-US" sz="1400" dirty="0">
                <a:latin typeface="Century Gothic" panose="020B0502020202020204" pitchFamily="34" charset="0"/>
                <a:cs typeface="Calibri"/>
              </a:rPr>
              <a:t>A letter must be sent to the parent/guardian that documents the factors of concern and the corrective actions needed and that failure to comply can result in discontinuation of treatment. </a:t>
            </a:r>
          </a:p>
          <a:p>
            <a:endParaRPr lang="en-US" sz="1400" dirty="0">
              <a:latin typeface="Century Gothic" panose="020B0502020202020204" pitchFamily="34" charset="0"/>
              <a:cs typeface="Calibri"/>
            </a:endParaRPr>
          </a:p>
          <a:p>
            <a:r>
              <a:rPr lang="en-US" sz="1400" dirty="0">
                <a:latin typeface="Century Gothic" panose="020B0502020202020204" pitchFamily="34" charset="0"/>
                <a:cs typeface="Calibri"/>
              </a:rPr>
              <a:t>If orthodontic treatment is discontinued for cause, the parent/guardian and/or member must sign a statement indicating they understand treatment is being discontinued prior to completion; the reason(s) for discontinuation of treatment; and, that it will jeopardize their ability to have further orthodontic treatment provided through the NYS Medicaid Program.   The treating orthodontist must make reasonable provisions to provide necessary treatment during the transition of care to another provider or for de-banding. </a:t>
            </a:r>
          </a:p>
          <a:p>
            <a:endParaRPr lang="en-US" sz="1400" dirty="0">
              <a:latin typeface="Calibri"/>
              <a:cs typeface="Calibri"/>
            </a:endParaRPr>
          </a:p>
          <a:p>
            <a:endParaRPr lang="en-US" sz="1400" b="1" dirty="0">
              <a:ea typeface="+mn-lt"/>
              <a:cs typeface="+mn-lt"/>
            </a:endParaRPr>
          </a:p>
          <a:p>
            <a:pPr marL="285750" indent="-285750">
              <a:buFont typeface="Arial,Sans-Serif"/>
              <a:buChar char="•"/>
            </a:pPr>
            <a:endParaRPr lang="en-US" sz="1400" dirty="0">
              <a:latin typeface="Calibri"/>
              <a:cs typeface="Calibri"/>
            </a:endParaRPr>
          </a:p>
          <a:p>
            <a:endParaRPr lang="en-US" sz="1400" dirty="0">
              <a:latin typeface="Calibri"/>
              <a:cs typeface="Calibri"/>
            </a:endParaRPr>
          </a:p>
        </p:txBody>
      </p:sp>
    </p:spTree>
    <p:extLst>
      <p:ext uri="{BB962C8B-B14F-4D97-AF65-F5344CB8AC3E}">
        <p14:creationId xmlns:p14="http://schemas.microsoft.com/office/powerpoint/2010/main" val="4271038876"/>
      </p:ext>
    </p:extLst>
  </p:cSld>
  <p:clrMapOvr>
    <a:masterClrMapping/>
  </p:clrMapOvr>
  <p:transition advTm="10000">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9157A2F5-6716-4273-B2C6-FCE9405E3F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94"/>
            <a:ext cx="9155906" cy="1621358"/>
          </a:xfrm>
          <a:prstGeom prst="rect">
            <a:avLst/>
          </a:prstGeom>
        </p:spPr>
      </p:pic>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14" name="Rectangle 3">
            <a:extLst>
              <a:ext uri="{FF2B5EF4-FFF2-40B4-BE49-F238E27FC236}">
                <a16:creationId xmlns:a16="http://schemas.microsoft.com/office/drawing/2014/main" id="{7BCD1D0C-9ED4-4230-BF5A-120E675EC6C3}"/>
              </a:ext>
            </a:extLst>
          </p:cNvPr>
          <p:cNvSpPr txBox="1">
            <a:spLocks noChangeArrowheads="1"/>
          </p:cNvSpPr>
          <p:nvPr/>
        </p:nvSpPr>
        <p:spPr>
          <a:xfrm>
            <a:off x="457200" y="1825533"/>
            <a:ext cx="8382000" cy="2419936"/>
          </a:xfrm>
          <a:prstGeom prst="rect">
            <a:avLst/>
          </a:prstGeom>
        </p:spPr>
        <p:txBody>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None/>
            </a:pPr>
            <a:endParaRPr lang="en-US" sz="1500">
              <a:solidFill>
                <a:schemeClr val="tx1">
                  <a:lumMod val="75000"/>
                  <a:lumOff val="25000"/>
                </a:schemeClr>
              </a:solidFill>
              <a:latin typeface="Calibri" panose="020F0502020204030204" pitchFamily="34" charset="0"/>
            </a:endParaRPr>
          </a:p>
        </p:txBody>
      </p:sp>
      <p:sp>
        <p:nvSpPr>
          <p:cNvPr id="13" name="Slide Number Placeholder 1">
            <a:extLst>
              <a:ext uri="{FF2B5EF4-FFF2-40B4-BE49-F238E27FC236}">
                <a16:creationId xmlns:a16="http://schemas.microsoft.com/office/drawing/2014/main" id="{44CBDE95-D711-43FE-9C10-FEE93077BF62}"/>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15</a:t>
            </a:fld>
            <a:endParaRPr lang="en-US" b="1">
              <a:solidFill>
                <a:srgbClr val="7E3F98"/>
              </a:solidFill>
              <a:latin typeface="Century Gothic" panose="020B0502020202020204" pitchFamily="34" charset="0"/>
            </a:endParaRPr>
          </a:p>
        </p:txBody>
      </p:sp>
      <p:pic>
        <p:nvPicPr>
          <p:cNvPr id="11" name="Picture 10">
            <a:extLst>
              <a:ext uri="{FF2B5EF4-FFF2-40B4-BE49-F238E27FC236}">
                <a16:creationId xmlns:a16="http://schemas.microsoft.com/office/drawing/2014/main" id="{4E16B1D2-D0E3-4695-8776-DF9DD372E6E7}"/>
              </a:ext>
            </a:extLst>
          </p:cNvPr>
          <p:cNvPicPr>
            <a:picLocks noChangeAspect="1"/>
          </p:cNvPicPr>
          <p:nvPr/>
        </p:nvPicPr>
        <p:blipFill>
          <a:blip r:embed="rId4"/>
          <a:stretch>
            <a:fillRect/>
          </a:stretch>
        </p:blipFill>
        <p:spPr>
          <a:xfrm>
            <a:off x="6797218" y="506604"/>
            <a:ext cx="1644098" cy="399281"/>
          </a:xfrm>
          <a:prstGeom prst="rect">
            <a:avLst/>
          </a:prstGeom>
        </p:spPr>
      </p:pic>
      <p:sp>
        <p:nvSpPr>
          <p:cNvPr id="15" name="TextBox 14">
            <a:extLst>
              <a:ext uri="{FF2B5EF4-FFF2-40B4-BE49-F238E27FC236}">
                <a16:creationId xmlns:a16="http://schemas.microsoft.com/office/drawing/2014/main" id="{586E5508-FB7A-40B2-8BF7-D8B665CE1C92}"/>
              </a:ext>
            </a:extLst>
          </p:cNvPr>
          <p:cNvSpPr txBox="1"/>
          <p:nvPr/>
        </p:nvSpPr>
        <p:spPr>
          <a:xfrm>
            <a:off x="5071844" y="785408"/>
            <a:ext cx="3440906" cy="3539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chemeClr val="bg1"/>
                </a:solidFill>
                <a:latin typeface="Century Gothic"/>
              </a:rPr>
              <a:t>2021Orthodontic  Training</a:t>
            </a:r>
            <a:endParaRPr lang="en-US" sz="900">
              <a:solidFill>
                <a:schemeClr val="bg1"/>
              </a:solidFill>
              <a:latin typeface="Century Gothic"/>
            </a:endParaRPr>
          </a:p>
          <a:p>
            <a:endParaRPr lang="en-US" sz="400">
              <a:solidFill>
                <a:schemeClr val="bg1"/>
              </a:solidFill>
              <a:latin typeface="Century Gothic" panose="020B0502020202020204" pitchFamily="34" charset="0"/>
            </a:endParaRPr>
          </a:p>
        </p:txBody>
      </p:sp>
      <p:sp>
        <p:nvSpPr>
          <p:cNvPr id="16" name="TextBox 15">
            <a:extLst>
              <a:ext uri="{FF2B5EF4-FFF2-40B4-BE49-F238E27FC236}">
                <a16:creationId xmlns:a16="http://schemas.microsoft.com/office/drawing/2014/main" id="{59D2FC46-E17C-4FBF-9384-EA0EF2D271A7}"/>
              </a:ext>
            </a:extLst>
          </p:cNvPr>
          <p:cNvSpPr txBox="1"/>
          <p:nvPr/>
        </p:nvSpPr>
        <p:spPr>
          <a:xfrm>
            <a:off x="-5015" y="6405918"/>
            <a:ext cx="3891215" cy="369332"/>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1000">
              <a:solidFill>
                <a:srgbClr val="46166B"/>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B67BF489-806A-4F85-A6A6-1962B9D4E003}"/>
              </a:ext>
            </a:extLst>
          </p:cNvPr>
          <p:cNvSpPr txBox="1"/>
          <p:nvPr/>
        </p:nvSpPr>
        <p:spPr>
          <a:xfrm>
            <a:off x="216694" y="1415183"/>
            <a:ext cx="8623106" cy="5262979"/>
          </a:xfrm>
          <a:prstGeom prst="rect">
            <a:avLst/>
          </a:prstGeom>
          <a:noFill/>
        </p:spPr>
        <p:txBody>
          <a:bodyPr wrap="square" lIns="91440" tIns="45720" rIns="91440" bIns="45720" rtlCol="0" anchor="t">
            <a:spAutoFit/>
          </a:bodyPr>
          <a:lstStyle/>
          <a:p>
            <a:endParaRPr lang="en-US" sz="1400" dirty="0">
              <a:latin typeface="Calibri"/>
              <a:cs typeface="Calibri"/>
            </a:endParaRPr>
          </a:p>
          <a:p>
            <a:endParaRPr lang="en-US" sz="1400" dirty="0">
              <a:latin typeface="Calibri"/>
              <a:cs typeface="Calibri"/>
            </a:endParaRPr>
          </a:p>
          <a:p>
            <a:pPr marL="285750" indent="-285750">
              <a:buFont typeface="Arial,Sans-Serif"/>
              <a:buChar char="•"/>
            </a:pPr>
            <a:r>
              <a:rPr lang="en-US" sz="1400" dirty="0">
                <a:latin typeface="Century Gothic" panose="020B0502020202020204" pitchFamily="34" charset="0"/>
                <a:cs typeface="Calibri"/>
              </a:rPr>
              <a:t>Automatic qualifiers are listed on the top section of page 1 on the HLD form.  If automatic qualifiers are not met, then there must be a </a:t>
            </a:r>
            <a:r>
              <a:rPr lang="en-US" sz="1400" u="sng" dirty="0">
                <a:latin typeface="Century Gothic" panose="020B0502020202020204" pitchFamily="34" charset="0"/>
                <a:cs typeface="Calibri"/>
              </a:rPr>
              <a:t>total score equal to or greater than 26</a:t>
            </a:r>
            <a:r>
              <a:rPr lang="en-US" sz="1400" dirty="0">
                <a:latin typeface="Century Gothic" panose="020B0502020202020204" pitchFamily="34" charset="0"/>
                <a:cs typeface="Calibri"/>
              </a:rPr>
              <a:t> (when scored correctly) to be eligible for orthodontic care. </a:t>
            </a:r>
            <a:r>
              <a:rPr lang="en-US" sz="1400" b="1" dirty="0">
                <a:latin typeface="Century Gothic" panose="020B0502020202020204" pitchFamily="34" charset="0"/>
                <a:cs typeface="Calibri"/>
              </a:rPr>
              <a:t>  </a:t>
            </a:r>
            <a:r>
              <a:rPr lang="en-US" sz="1400" dirty="0">
                <a:latin typeface="Century Gothic" panose="020B0502020202020204" pitchFamily="34" charset="0"/>
                <a:cs typeface="Calibri"/>
              </a:rPr>
              <a:t>If the member qualifies for medical necessity exception,  </a:t>
            </a:r>
            <a:r>
              <a:rPr lang="en-US" sz="1400" dirty="0">
                <a:latin typeface="Century Gothic" panose="020B0502020202020204" pitchFamily="34" charset="0"/>
                <a:ea typeface="+mn-lt"/>
                <a:cs typeface="+mn-lt"/>
              </a:rPr>
              <a:t>the pre-authorization may be submitted with other supporting documents.</a:t>
            </a:r>
          </a:p>
          <a:p>
            <a:endParaRPr lang="en-US" sz="1400"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cs typeface="Calibri"/>
              </a:rPr>
              <a:t>If you disagree with a decision, please view the appeal language provided on the Explanation of Payment or referenced in the applicable Provider Reference Guide</a:t>
            </a:r>
            <a:endParaRPr lang="en-US" sz="1400" dirty="0">
              <a:latin typeface="Century Gothic" panose="020B0502020202020204" pitchFamily="34" charset="0"/>
              <a:ea typeface="+mn-lt"/>
              <a:cs typeface="+mn-lt"/>
            </a:endParaRPr>
          </a:p>
          <a:p>
            <a:pPr marL="285750" indent="-285750">
              <a:buFont typeface="Arial"/>
              <a:buChar char="•"/>
            </a:pPr>
            <a:endParaRPr lang="en-US" sz="1400"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cs typeface="Calibri"/>
              </a:rPr>
              <a:t>Should a prior authorization request be denied by LIBERTY, members can  enter into a private pay arrangement with your office.</a:t>
            </a:r>
          </a:p>
          <a:p>
            <a:pPr marL="285750" indent="-285750">
              <a:buFont typeface="Arial"/>
              <a:buChar char="•"/>
            </a:pPr>
            <a:endParaRPr lang="en-US" sz="1400"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cs typeface="Calibri"/>
              </a:rPr>
              <a:t> The following steps must be taken:</a:t>
            </a:r>
          </a:p>
          <a:p>
            <a:pPr marL="742950" lvl="1" indent="-285750">
              <a:buFont typeface="Arial"/>
              <a:buChar char="•"/>
            </a:pPr>
            <a:r>
              <a:rPr lang="en-US" sz="1400" dirty="0">
                <a:latin typeface="Century Gothic" panose="020B0502020202020204" pitchFamily="34" charset="0"/>
                <a:cs typeface="Calibri"/>
              </a:rPr>
              <a:t>Member to exhaust their appeal rights</a:t>
            </a:r>
          </a:p>
          <a:p>
            <a:pPr marL="742950" lvl="1" indent="-285750">
              <a:buFont typeface="Arial"/>
              <a:buChar char="•"/>
            </a:pPr>
            <a:r>
              <a:rPr lang="en-US" sz="1400" dirty="0">
                <a:latin typeface="Century Gothic" panose="020B0502020202020204" pitchFamily="34" charset="0"/>
                <a:cs typeface="Calibri"/>
              </a:rPr>
              <a:t>Enter into a private pay agreement that is mutual, voluntary and in writing</a:t>
            </a:r>
          </a:p>
          <a:p>
            <a:pPr marL="742950" lvl="1" indent="-285750">
              <a:buFont typeface="Arial"/>
              <a:buChar char="•"/>
            </a:pPr>
            <a:r>
              <a:rPr lang="en-US" sz="1400" dirty="0">
                <a:latin typeface="Century Gothic" panose="020B0502020202020204" pitchFamily="34" charset="0"/>
                <a:cs typeface="Calibri"/>
              </a:rPr>
              <a:t>Consent should detail specific codes and the dollar amount agreed upon</a:t>
            </a:r>
          </a:p>
          <a:p>
            <a:pPr marL="742950" lvl="1" indent="-285750">
              <a:buFont typeface="Arial"/>
              <a:buChar char="•"/>
            </a:pPr>
            <a:r>
              <a:rPr lang="en-US" sz="1400" dirty="0">
                <a:latin typeface="Century Gothic" panose="020B0502020202020204" pitchFamily="34" charset="0"/>
                <a:cs typeface="Calibri"/>
              </a:rPr>
              <a:t>Consent must be saved in the patient record.</a:t>
            </a:r>
          </a:p>
          <a:p>
            <a:pPr marL="285750" indent="-285750">
              <a:buFont typeface="Arial,Sans-Serif"/>
              <a:buChar char="•"/>
            </a:pPr>
            <a:endParaRPr lang="en-US" sz="1400" dirty="0">
              <a:latin typeface="Calibri" panose="020F0502020204030204" pitchFamily="34" charset="0"/>
              <a:cs typeface="Calibri"/>
            </a:endParaRPr>
          </a:p>
          <a:p>
            <a:pPr marL="285750" indent="-285750">
              <a:buFont typeface="Arial,Sans-Serif"/>
              <a:buChar char="•"/>
            </a:pPr>
            <a:endParaRPr lang="en-US" sz="1400" dirty="0">
              <a:latin typeface="Calibri" panose="020F0502020204030204" pitchFamily="34" charset="0"/>
              <a:cs typeface="Calibri"/>
            </a:endParaRPr>
          </a:p>
          <a:p>
            <a:endParaRPr lang="en-US" sz="1400" dirty="0">
              <a:latin typeface="Calibri" panose="020F0502020204030204" pitchFamily="34" charset="0"/>
              <a:cs typeface="Calibri"/>
            </a:endParaRPr>
          </a:p>
          <a:p>
            <a:endParaRPr lang="en-US" sz="1400" dirty="0">
              <a:latin typeface="Calibri" panose="020F0502020204030204" pitchFamily="34" charset="0"/>
              <a:cs typeface="Calibri"/>
            </a:endParaRPr>
          </a:p>
          <a:p>
            <a:endParaRPr lang="en-US" sz="1400" dirty="0">
              <a:latin typeface="Calibri" panose="020F0502020204030204" pitchFamily="34" charset="0"/>
              <a:cs typeface="Calibri"/>
            </a:endParaRPr>
          </a:p>
        </p:txBody>
      </p:sp>
      <p:sp>
        <p:nvSpPr>
          <p:cNvPr id="8" name="TextBox 7">
            <a:extLst>
              <a:ext uri="{FF2B5EF4-FFF2-40B4-BE49-F238E27FC236}">
                <a16:creationId xmlns:a16="http://schemas.microsoft.com/office/drawing/2014/main" id="{492185FE-8941-4FF7-B622-F0F1C7819DFB}"/>
              </a:ext>
            </a:extLst>
          </p:cNvPr>
          <p:cNvSpPr txBox="1"/>
          <p:nvPr/>
        </p:nvSpPr>
        <p:spPr>
          <a:xfrm>
            <a:off x="609600" y="2450"/>
            <a:ext cx="5057566"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b="1">
              <a:solidFill>
                <a:srgbClr val="7E3F98"/>
              </a:solidFill>
              <a:latin typeface="Century Gothic"/>
            </a:endParaRPr>
          </a:p>
          <a:p>
            <a:r>
              <a:rPr lang="en-US" sz="2400" b="1">
                <a:solidFill>
                  <a:schemeClr val="bg1"/>
                </a:solidFill>
                <a:latin typeface="Century Gothic"/>
              </a:rPr>
              <a:t>Right to Appeal </a:t>
            </a:r>
          </a:p>
        </p:txBody>
      </p:sp>
    </p:spTree>
    <p:extLst>
      <p:ext uri="{BB962C8B-B14F-4D97-AF65-F5344CB8AC3E}">
        <p14:creationId xmlns:p14="http://schemas.microsoft.com/office/powerpoint/2010/main" val="3596312467"/>
      </p:ext>
    </p:extLst>
  </p:cSld>
  <p:clrMapOvr>
    <a:masterClrMapping/>
  </p:clrMapOvr>
  <p:transition advTm="10000">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91CDBA4A-FBE3-4D11-86C4-39EA80F404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06" y="-6176"/>
            <a:ext cx="9155906" cy="1621358"/>
          </a:xfrm>
          <a:prstGeom prst="rect">
            <a:avLst/>
          </a:prstGeom>
        </p:spPr>
      </p:pic>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22" name="Slide Number Placeholder 1">
            <a:extLst>
              <a:ext uri="{FF2B5EF4-FFF2-40B4-BE49-F238E27FC236}">
                <a16:creationId xmlns:a16="http://schemas.microsoft.com/office/drawing/2014/main" id="{356A403C-A83D-42DA-BDCF-5B2E235F7C13}"/>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16</a:t>
            </a:fld>
            <a:endParaRPr lang="en-US" b="1">
              <a:solidFill>
                <a:srgbClr val="7E3F98"/>
              </a:solidFill>
              <a:latin typeface="Century Gothic" panose="020B0502020202020204" pitchFamily="34" charset="0"/>
            </a:endParaRPr>
          </a:p>
        </p:txBody>
      </p:sp>
      <p:sp>
        <p:nvSpPr>
          <p:cNvPr id="24" name="TextBox 23">
            <a:extLst>
              <a:ext uri="{FF2B5EF4-FFF2-40B4-BE49-F238E27FC236}">
                <a16:creationId xmlns:a16="http://schemas.microsoft.com/office/drawing/2014/main" id="{8A3C580A-37E2-454E-ADDF-1309E0A0FA67}"/>
              </a:ext>
            </a:extLst>
          </p:cNvPr>
          <p:cNvSpPr txBox="1"/>
          <p:nvPr/>
        </p:nvSpPr>
        <p:spPr>
          <a:xfrm>
            <a:off x="735913" y="-6176"/>
            <a:ext cx="4930276" cy="836126"/>
          </a:xfrm>
          <a:prstGeom prst="rect">
            <a:avLst/>
          </a:prstGeom>
          <a:noFill/>
        </p:spPr>
        <p:txBody>
          <a:bodyPr wrap="square" lIns="91440" tIns="45720" rIns="91440" bIns="45720" rtlCol="0" anchor="b">
            <a:spAutoFit/>
          </a:bodyPr>
          <a:lstStyle/>
          <a:p>
            <a:pPr fontAlgn="ctr">
              <a:lnSpc>
                <a:spcPts val="2900"/>
              </a:lnSpc>
            </a:pPr>
            <a:endParaRPr lang="en-US" b="1">
              <a:solidFill>
                <a:srgbClr val="7E3F98"/>
              </a:solidFill>
              <a:latin typeface="Century Gothic" panose="020B0502020202020204" pitchFamily="34" charset="0"/>
            </a:endParaRPr>
          </a:p>
          <a:p>
            <a:pPr fontAlgn="ctr">
              <a:lnSpc>
                <a:spcPts val="2900"/>
              </a:lnSpc>
            </a:pPr>
            <a:r>
              <a:rPr lang="en-US" sz="2400" b="1">
                <a:solidFill>
                  <a:schemeClr val="bg1"/>
                </a:solidFill>
                <a:latin typeface="Century Gothic" panose="020B0502020202020204" pitchFamily="34" charset="0"/>
              </a:rPr>
              <a:t>Links for Orthodontic Use</a:t>
            </a:r>
          </a:p>
        </p:txBody>
      </p:sp>
      <p:pic>
        <p:nvPicPr>
          <p:cNvPr id="13" name="Picture 12">
            <a:extLst>
              <a:ext uri="{FF2B5EF4-FFF2-40B4-BE49-F238E27FC236}">
                <a16:creationId xmlns:a16="http://schemas.microsoft.com/office/drawing/2014/main" id="{B705BB48-784B-459F-A43E-BAE498325642}"/>
              </a:ext>
            </a:extLst>
          </p:cNvPr>
          <p:cNvPicPr>
            <a:picLocks noChangeAspect="1"/>
          </p:cNvPicPr>
          <p:nvPr/>
        </p:nvPicPr>
        <p:blipFill>
          <a:blip r:embed="rId4"/>
          <a:stretch>
            <a:fillRect/>
          </a:stretch>
        </p:blipFill>
        <p:spPr>
          <a:xfrm>
            <a:off x="6791378" y="406306"/>
            <a:ext cx="1644098" cy="399281"/>
          </a:xfrm>
          <a:prstGeom prst="rect">
            <a:avLst/>
          </a:prstGeom>
        </p:spPr>
      </p:pic>
      <p:sp>
        <p:nvSpPr>
          <p:cNvPr id="15" name="TextBox 14">
            <a:extLst>
              <a:ext uri="{FF2B5EF4-FFF2-40B4-BE49-F238E27FC236}">
                <a16:creationId xmlns:a16="http://schemas.microsoft.com/office/drawing/2014/main" id="{B2988D91-B406-4D32-B98D-44B4CD767B17}"/>
              </a:ext>
            </a:extLst>
          </p:cNvPr>
          <p:cNvSpPr txBox="1"/>
          <p:nvPr/>
        </p:nvSpPr>
        <p:spPr>
          <a:xfrm>
            <a:off x="5071844" y="716158"/>
            <a:ext cx="3440906" cy="4924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algn="r"/>
            <a:r>
              <a:rPr lang="en-US" sz="900" b="1">
                <a:solidFill>
                  <a:schemeClr val="bg1"/>
                </a:solidFill>
                <a:latin typeface="Century Gothic"/>
              </a:rPr>
              <a:t>2021 Orthodontic Training</a:t>
            </a:r>
            <a:endParaRPr lang="en-US" sz="900">
              <a:solidFill>
                <a:schemeClr val="bg1"/>
              </a:solidFill>
              <a:latin typeface="Century Gothic"/>
              <a:ea typeface="+mn-lt"/>
              <a:cs typeface="+mn-lt"/>
            </a:endParaRPr>
          </a:p>
          <a:p>
            <a:pPr marL="182880" algn="r"/>
            <a:endParaRPr lang="en-US" sz="900" b="1">
              <a:solidFill>
                <a:schemeClr val="bg1"/>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19" name="TextBox 18">
            <a:extLst>
              <a:ext uri="{FF2B5EF4-FFF2-40B4-BE49-F238E27FC236}">
                <a16:creationId xmlns:a16="http://schemas.microsoft.com/office/drawing/2014/main" id="{DC227797-CD8F-411B-AA03-E39E3A6E3089}"/>
              </a:ext>
            </a:extLst>
          </p:cNvPr>
          <p:cNvSpPr txBox="1"/>
          <p:nvPr/>
        </p:nvSpPr>
        <p:spPr>
          <a:xfrm>
            <a:off x="-5015" y="6436695"/>
            <a:ext cx="3891215" cy="307777"/>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DB7FC61E-144F-456B-8563-D96C7B5FEF88}"/>
              </a:ext>
            </a:extLst>
          </p:cNvPr>
          <p:cNvSpPr txBox="1"/>
          <p:nvPr/>
        </p:nvSpPr>
        <p:spPr>
          <a:xfrm>
            <a:off x="491999" y="2043679"/>
            <a:ext cx="7677151" cy="2862322"/>
          </a:xfrm>
          <a:prstGeom prst="rect">
            <a:avLst/>
          </a:prstGeom>
          <a:noFill/>
        </p:spPr>
        <p:txBody>
          <a:bodyPr wrap="square" lIns="91440" tIns="45720" rIns="91440" bIns="45720" rtlCol="0" anchor="t">
            <a:spAutoFit/>
          </a:bodyPr>
          <a:lstStyle/>
          <a:p>
            <a:r>
              <a:rPr lang="en-US" dirty="0">
                <a:solidFill>
                  <a:srgbClr val="7E3F98"/>
                </a:solidFill>
                <a:latin typeface="Century Gothic" panose="020B0502020202020204" pitchFamily="34" charset="0"/>
                <a:hlinkClick r:id="rId5">
                  <a:extLst>
                    <a:ext uri="{A12FA001-AC4F-418D-AE19-62706E023703}">
                      <ahyp:hlinkClr xmlns:ahyp="http://schemas.microsoft.com/office/drawing/2018/hyperlinkcolor" val="tx"/>
                    </a:ext>
                  </a:extLst>
                </a:hlinkClick>
              </a:rPr>
              <a:t>L</a:t>
            </a:r>
            <a:r>
              <a:rPr lang="en-US" dirty="0">
                <a:solidFill>
                  <a:srgbClr val="7E3F98"/>
                </a:solidFill>
                <a:latin typeface="Century Gothic" panose="020B0502020202020204" pitchFamily="34" charset="0"/>
                <a:hlinkClick r:id="rId6">
                  <a:extLst>
                    <a:ext uri="{A12FA001-AC4F-418D-AE19-62706E023703}">
                      <ahyp:hlinkClr xmlns:ahyp="http://schemas.microsoft.com/office/drawing/2018/hyperlinkcolor" val="tx"/>
                    </a:ext>
                  </a:extLst>
                </a:hlinkClick>
              </a:rPr>
              <a:t>iberty Web Portal</a:t>
            </a:r>
          </a:p>
          <a:p>
            <a:endParaRPr lang="en-US" dirty="0">
              <a:solidFill>
                <a:srgbClr val="7E3F98"/>
              </a:solidFill>
              <a:latin typeface="Century Gothic" panose="020B0502020202020204" pitchFamily="34" charset="0"/>
              <a:hlinkClick r:id="rId6">
                <a:extLst>
                  <a:ext uri="{A12FA001-AC4F-418D-AE19-62706E023703}">
                    <ahyp:hlinkClr xmlns:ahyp="http://schemas.microsoft.com/office/drawing/2018/hyperlinkcolor" val="tx"/>
                  </a:ext>
                </a:extLst>
              </a:hlinkClick>
            </a:endParaRPr>
          </a:p>
          <a:p>
            <a:r>
              <a:rPr lang="en-US" dirty="0">
                <a:solidFill>
                  <a:srgbClr val="7E3F98"/>
                </a:solidFill>
                <a:latin typeface="Century Gothic" panose="020B0502020202020204" pitchFamily="34" charset="0"/>
                <a:hlinkClick r:id="rId6">
                  <a:extLst>
                    <a:ext uri="{A12FA001-AC4F-418D-AE19-62706E023703}">
                      <ahyp:hlinkClr xmlns:ahyp="http://schemas.microsoft.com/office/drawing/2018/hyperlinkcolor" val="tx"/>
                    </a:ext>
                  </a:extLst>
                </a:hlinkClick>
              </a:rPr>
              <a:t>Informed Consent Form</a:t>
            </a:r>
            <a:endParaRPr lang="en-US" dirty="0">
              <a:solidFill>
                <a:srgbClr val="7E3F98"/>
              </a:solidFill>
              <a:latin typeface="Century Gothic" panose="020B0502020202020204" pitchFamily="34" charset="0"/>
            </a:endParaRPr>
          </a:p>
          <a:p>
            <a:endParaRPr lang="en-US" dirty="0">
              <a:solidFill>
                <a:srgbClr val="7E3F98"/>
              </a:solidFill>
              <a:latin typeface="Century Gothic" panose="020B0502020202020204" pitchFamily="34" charset="0"/>
            </a:endParaRPr>
          </a:p>
          <a:p>
            <a:r>
              <a:rPr lang="en-US" dirty="0">
                <a:solidFill>
                  <a:srgbClr val="7E3F98"/>
                </a:solidFill>
                <a:latin typeface="Century Gothic" panose="020B0502020202020204" pitchFamily="34" charset="0"/>
                <a:hlinkClick r:id="rId7">
                  <a:extLst>
                    <a:ext uri="{A12FA001-AC4F-418D-AE19-62706E023703}">
                      <ahyp:hlinkClr xmlns:ahyp="http://schemas.microsoft.com/office/drawing/2018/hyperlinkcolor" val="tx"/>
                    </a:ext>
                  </a:extLst>
                </a:hlinkClick>
              </a:rPr>
              <a:t>Attestation Form</a:t>
            </a:r>
            <a:endParaRPr lang="en-US" dirty="0">
              <a:solidFill>
                <a:srgbClr val="7E3F98"/>
              </a:solidFill>
              <a:latin typeface="Century Gothic" panose="020B0502020202020204" pitchFamily="34" charset="0"/>
            </a:endParaRPr>
          </a:p>
          <a:p>
            <a:endParaRPr lang="en-US" dirty="0">
              <a:solidFill>
                <a:srgbClr val="7E3F98"/>
              </a:solidFill>
              <a:latin typeface="Century Gothic" panose="020B0502020202020204" pitchFamily="34" charset="0"/>
              <a:cs typeface="Calibri"/>
            </a:endParaRPr>
          </a:p>
          <a:p>
            <a:r>
              <a:rPr lang="en-US" dirty="0">
                <a:solidFill>
                  <a:srgbClr val="7E3F98"/>
                </a:solidFill>
                <a:latin typeface="Century Gothic" panose="020B0502020202020204" pitchFamily="34" charset="0"/>
                <a:cs typeface="Calibri"/>
                <a:hlinkClick r:id="rId8">
                  <a:extLst>
                    <a:ext uri="{A12FA001-AC4F-418D-AE19-62706E023703}">
                      <ahyp:hlinkClr xmlns:ahyp="http://schemas.microsoft.com/office/drawing/2018/hyperlinkcolor" val="tx"/>
                    </a:ext>
                  </a:extLst>
                </a:hlinkClick>
              </a:rPr>
              <a:t>NY HLD Index Form</a:t>
            </a:r>
            <a:endParaRPr lang="en-US" dirty="0">
              <a:solidFill>
                <a:srgbClr val="7E3F98"/>
              </a:solidFill>
              <a:latin typeface="Century Gothic" panose="020B0502020202020204" pitchFamily="34" charset="0"/>
              <a:ea typeface="+mn-lt"/>
              <a:cs typeface="+mn-lt"/>
            </a:endParaRPr>
          </a:p>
          <a:p>
            <a:endParaRPr lang="en-US" dirty="0">
              <a:solidFill>
                <a:srgbClr val="7E3F98"/>
              </a:solidFill>
              <a:latin typeface="Calibri" panose="020F0502020204030204" pitchFamily="34" charset="0"/>
              <a:cs typeface="Calibri"/>
            </a:endParaRP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09892817"/>
      </p:ext>
    </p:extLst>
  </p:cSld>
  <p:clrMapOvr>
    <a:masterClrMapping/>
  </p:clrMapOvr>
  <p:transition advTm="10000">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A00E52-F711-4F1B-8229-7B97C7CDA2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0" name="TextBox 19">
            <a:extLst>
              <a:ext uri="{FF2B5EF4-FFF2-40B4-BE49-F238E27FC236}">
                <a16:creationId xmlns:a16="http://schemas.microsoft.com/office/drawing/2014/main" id="{4208F22F-558E-463F-BEAA-329BFC4DF303}"/>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chemeClr val="bg1"/>
                </a:solidFill>
                <a:latin typeface="Century Gothic" panose="020B0502020202020204" pitchFamily="34" charset="0"/>
              </a:rPr>
              <a:t>Making members shine, one smile at a time</a:t>
            </a:r>
            <a:r>
              <a:rPr lang="en-US" sz="900">
                <a:solidFill>
                  <a:schemeClr val="bg1"/>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21" name="Slide Number Placeholder 1">
            <a:extLst>
              <a:ext uri="{FF2B5EF4-FFF2-40B4-BE49-F238E27FC236}">
                <a16:creationId xmlns:a16="http://schemas.microsoft.com/office/drawing/2014/main" id="{EB4C641E-1AB6-4937-8AF5-DE26A69CEBC7}"/>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dirty="0" smtClean="0">
                <a:solidFill>
                  <a:srgbClr val="7E3F98"/>
                </a:solidFill>
                <a:latin typeface="Century Gothic" panose="020B0502020202020204" pitchFamily="34" charset="0"/>
              </a:rPr>
              <a:pPr algn="ctr"/>
              <a:t>17</a:t>
            </a:fld>
            <a:endParaRPr lang="en-US" b="1">
              <a:solidFill>
                <a:srgbClr val="7E3F98"/>
              </a:solidFill>
              <a:latin typeface="Century Gothic" panose="020B0502020202020204" pitchFamily="34" charset="0"/>
            </a:endParaRPr>
          </a:p>
        </p:txBody>
      </p:sp>
      <p:sp>
        <p:nvSpPr>
          <p:cNvPr id="24" name="TextBox 23">
            <a:extLst>
              <a:ext uri="{FF2B5EF4-FFF2-40B4-BE49-F238E27FC236}">
                <a16:creationId xmlns:a16="http://schemas.microsoft.com/office/drawing/2014/main" id="{B2830868-BFD6-490D-960A-B20B2B4A071D}"/>
              </a:ext>
            </a:extLst>
          </p:cNvPr>
          <p:cNvSpPr txBox="1"/>
          <p:nvPr/>
        </p:nvSpPr>
        <p:spPr>
          <a:xfrm>
            <a:off x="0" y="3105835"/>
            <a:ext cx="9144000" cy="646331"/>
          </a:xfrm>
          <a:prstGeom prst="rect">
            <a:avLst/>
          </a:prstGeom>
          <a:noFill/>
        </p:spPr>
        <p:txBody>
          <a:bodyPr wrap="square" rtlCol="0">
            <a:spAutoFit/>
          </a:bodyPr>
          <a:lstStyle/>
          <a:p>
            <a:pPr algn="ctr" fontAlgn="ctr"/>
            <a:r>
              <a:rPr lang="en-US" sz="3600" b="1" dirty="0">
                <a:solidFill>
                  <a:srgbClr val="7E3F98"/>
                </a:solidFill>
                <a:latin typeface="Century Gothic" panose="020B0502020202020204" pitchFamily="34" charset="0"/>
              </a:rPr>
              <a:t>Questions?</a:t>
            </a:r>
          </a:p>
        </p:txBody>
      </p:sp>
      <p:pic>
        <p:nvPicPr>
          <p:cNvPr id="9" name="Picture 8">
            <a:extLst>
              <a:ext uri="{FF2B5EF4-FFF2-40B4-BE49-F238E27FC236}">
                <a16:creationId xmlns:a16="http://schemas.microsoft.com/office/drawing/2014/main" id="{58019220-83A2-4318-807B-8600DA1DE189}"/>
              </a:ext>
            </a:extLst>
          </p:cNvPr>
          <p:cNvPicPr>
            <a:picLocks noChangeAspect="1"/>
          </p:cNvPicPr>
          <p:nvPr/>
        </p:nvPicPr>
        <p:blipFill>
          <a:blip r:embed="rId4"/>
          <a:stretch>
            <a:fillRect/>
          </a:stretch>
        </p:blipFill>
        <p:spPr>
          <a:xfrm>
            <a:off x="6825120" y="499096"/>
            <a:ext cx="1644098" cy="399281"/>
          </a:xfrm>
          <a:prstGeom prst="rect">
            <a:avLst/>
          </a:prstGeom>
        </p:spPr>
      </p:pic>
      <p:sp>
        <p:nvSpPr>
          <p:cNvPr id="10" name="TextBox 9">
            <a:extLst>
              <a:ext uri="{FF2B5EF4-FFF2-40B4-BE49-F238E27FC236}">
                <a16:creationId xmlns:a16="http://schemas.microsoft.com/office/drawing/2014/main" id="{4F644AFE-38CA-4C6A-BA77-FE16B1719DAC}"/>
              </a:ext>
            </a:extLst>
          </p:cNvPr>
          <p:cNvSpPr txBox="1"/>
          <p:nvPr/>
        </p:nvSpPr>
        <p:spPr>
          <a:xfrm>
            <a:off x="5071844" y="785408"/>
            <a:ext cx="3440906" cy="3539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chemeClr val="bg1"/>
                </a:solidFill>
                <a:latin typeface="Century Gothic"/>
              </a:rPr>
              <a:t>2021Claims Training</a:t>
            </a:r>
            <a:endParaRPr lang="en-US" sz="900">
              <a:solidFill>
                <a:schemeClr val="bg1"/>
              </a:solidFill>
              <a:latin typeface="Century Gothic"/>
            </a:endParaRPr>
          </a:p>
          <a:p>
            <a:endParaRPr lang="en-US" sz="400">
              <a:solidFill>
                <a:schemeClr val="bg1"/>
              </a:solidFill>
              <a:latin typeface="Century Gothic" panose="020B0502020202020204" pitchFamily="34" charset="0"/>
            </a:endParaRPr>
          </a:p>
        </p:txBody>
      </p:sp>
      <p:sp>
        <p:nvSpPr>
          <p:cNvPr id="11" name="TextBox 10">
            <a:extLst>
              <a:ext uri="{FF2B5EF4-FFF2-40B4-BE49-F238E27FC236}">
                <a16:creationId xmlns:a16="http://schemas.microsoft.com/office/drawing/2014/main" id="{6798CA54-069E-4D0A-89C0-DDBD5B2D6872}"/>
              </a:ext>
            </a:extLst>
          </p:cNvPr>
          <p:cNvSpPr txBox="1"/>
          <p:nvPr/>
        </p:nvSpPr>
        <p:spPr>
          <a:xfrm>
            <a:off x="-5015" y="6405918"/>
            <a:ext cx="3891215" cy="369332"/>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chemeClr val="bg1"/>
                </a:solidFill>
                <a:latin typeface="Century Gothic" panose="020B0502020202020204" pitchFamily="34" charset="0"/>
              </a:rPr>
              <a:t>www.libertydentalplan.com</a:t>
            </a:r>
            <a:endParaRPr lang="en-US" sz="1000">
              <a:solidFill>
                <a:schemeClr val="bg1"/>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216624643"/>
      </p:ext>
    </p:extLst>
  </p:cSld>
  <p:clrMapOvr>
    <a:masterClrMapping/>
  </p:clrMapOvr>
  <p:transition advTm="10000">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A00E52-F711-4F1B-8229-7B97C7CDA2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0" y="0"/>
            <a:ext cx="9144000" cy="6858000"/>
          </a:xfrm>
          <a:prstGeom prst="rect">
            <a:avLst/>
          </a:prstGeom>
        </p:spPr>
      </p:pic>
      <p:sp>
        <p:nvSpPr>
          <p:cNvPr id="20" name="TextBox 19">
            <a:extLst>
              <a:ext uri="{FF2B5EF4-FFF2-40B4-BE49-F238E27FC236}">
                <a16:creationId xmlns:a16="http://schemas.microsoft.com/office/drawing/2014/main" id="{4208F22F-558E-463F-BEAA-329BFC4DF303}"/>
              </a:ext>
            </a:extLst>
          </p:cNvPr>
          <p:cNvSpPr txBox="1"/>
          <p:nvPr/>
        </p:nvSpPr>
        <p:spPr>
          <a:xfrm>
            <a:off x="5486400" y="6407751"/>
            <a:ext cx="3440906" cy="353943"/>
          </a:xfrm>
          <a:prstGeom prst="rect">
            <a:avLst/>
          </a:prstGeom>
          <a:noFill/>
        </p:spPr>
        <p:txBody>
          <a:bodyPr wrap="square" rtlCol="0" anchor="ctr">
            <a:spAutoFit/>
          </a:bodyPr>
          <a:lstStyle/>
          <a:p>
            <a:endParaRPr lang="en-US" sz="400" b="1" dirty="0">
              <a:solidFill>
                <a:schemeClr val="bg1"/>
              </a:solidFill>
              <a:latin typeface="Century Gothic" panose="020B0502020202020204" pitchFamily="34" charset="0"/>
            </a:endParaRPr>
          </a:p>
          <a:p>
            <a:pPr marL="182880" algn="r"/>
            <a:r>
              <a:rPr lang="en-US" sz="900" b="1" dirty="0">
                <a:solidFill>
                  <a:schemeClr val="bg1"/>
                </a:solidFill>
                <a:latin typeface="Century Gothic" panose="020B0502020202020204" pitchFamily="34" charset="0"/>
              </a:rPr>
              <a:t>Making members shine, one smile at a time</a:t>
            </a:r>
            <a:r>
              <a:rPr lang="en-US" sz="900" dirty="0">
                <a:solidFill>
                  <a:schemeClr val="bg1"/>
                </a:solidFill>
                <a:latin typeface="Century Gothic" panose="020B0502020202020204" pitchFamily="34" charset="0"/>
              </a:rPr>
              <a:t>™</a:t>
            </a:r>
          </a:p>
          <a:p>
            <a:endParaRPr lang="en-US" sz="400" dirty="0">
              <a:solidFill>
                <a:schemeClr val="bg1"/>
              </a:solidFill>
              <a:latin typeface="Century Gothic" panose="020B0502020202020204" pitchFamily="34" charset="0"/>
            </a:endParaRPr>
          </a:p>
        </p:txBody>
      </p:sp>
      <p:sp>
        <p:nvSpPr>
          <p:cNvPr id="21" name="Slide Number Placeholder 1">
            <a:extLst>
              <a:ext uri="{FF2B5EF4-FFF2-40B4-BE49-F238E27FC236}">
                <a16:creationId xmlns:a16="http://schemas.microsoft.com/office/drawing/2014/main" id="{EB4C641E-1AB6-4937-8AF5-DE26A69CEBC7}"/>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2</a:t>
            </a:fld>
            <a:endParaRPr lang="en-US" b="1">
              <a:solidFill>
                <a:srgbClr val="7E3F98"/>
              </a:solidFill>
              <a:latin typeface="Century Gothic" panose="020B0502020202020204" pitchFamily="34" charset="0"/>
            </a:endParaRPr>
          </a:p>
        </p:txBody>
      </p:sp>
      <p:sp>
        <p:nvSpPr>
          <p:cNvPr id="10" name="TextBox 9">
            <a:extLst>
              <a:ext uri="{FF2B5EF4-FFF2-40B4-BE49-F238E27FC236}">
                <a16:creationId xmlns:a16="http://schemas.microsoft.com/office/drawing/2014/main" id="{24C409A5-2715-4935-9832-6E141B3627FE}"/>
              </a:ext>
            </a:extLst>
          </p:cNvPr>
          <p:cNvSpPr txBox="1"/>
          <p:nvPr/>
        </p:nvSpPr>
        <p:spPr>
          <a:xfrm>
            <a:off x="533399" y="416275"/>
            <a:ext cx="3322529" cy="478977"/>
          </a:xfrm>
          <a:prstGeom prst="rect">
            <a:avLst/>
          </a:prstGeom>
          <a:noFill/>
        </p:spPr>
        <p:txBody>
          <a:bodyPr wrap="square" rtlCol="0" anchor="t">
            <a:spAutoFit/>
          </a:bodyPr>
          <a:lstStyle/>
          <a:p>
            <a:pPr fontAlgn="ctr">
              <a:lnSpc>
                <a:spcPts val="2900"/>
              </a:lnSpc>
            </a:pPr>
            <a:r>
              <a:rPr lang="en-US" sz="2400" b="1" dirty="0">
                <a:solidFill>
                  <a:schemeClr val="bg1"/>
                </a:solidFill>
                <a:latin typeface="Century Gothic" panose="020B0502020202020204" pitchFamily="34" charset="0"/>
              </a:rPr>
              <a:t>Contents</a:t>
            </a:r>
          </a:p>
        </p:txBody>
      </p:sp>
      <p:sp>
        <p:nvSpPr>
          <p:cNvPr id="11" name="Content Placeholder 3">
            <a:extLst>
              <a:ext uri="{FF2B5EF4-FFF2-40B4-BE49-F238E27FC236}">
                <a16:creationId xmlns:a16="http://schemas.microsoft.com/office/drawing/2014/main" id="{6BAF889C-CDBC-41F3-B4DA-378EA1FA3787}"/>
              </a:ext>
            </a:extLst>
          </p:cNvPr>
          <p:cNvSpPr txBox="1">
            <a:spLocks/>
          </p:cNvSpPr>
          <p:nvPr/>
        </p:nvSpPr>
        <p:spPr>
          <a:xfrm>
            <a:off x="2819400" y="1494933"/>
            <a:ext cx="3648512" cy="388625"/>
          </a:xfrm>
          <a:prstGeom prst="rect">
            <a:avLst/>
          </a:prstGeom>
        </p:spPr>
        <p:txBody>
          <a:bodyPr lIns="91440" tIns="45720" rIns="91440" bIns="45720" anchor="t"/>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spcBef>
                <a:spcPts val="0"/>
              </a:spcBef>
              <a:spcAft>
                <a:spcPts val="300"/>
              </a:spcAft>
              <a:buClr>
                <a:schemeClr val="bg1"/>
              </a:buClr>
              <a:buSzPct val="100000"/>
              <a:buNone/>
            </a:pPr>
            <a:r>
              <a:rPr lang="en-US" sz="2000" b="1" dirty="0">
                <a:solidFill>
                  <a:schemeClr val="bg1"/>
                </a:solidFill>
                <a:latin typeface="Century Gothic" panose="020B0502020202020204" pitchFamily="34" charset="0"/>
                <a:cs typeface="Calibri"/>
              </a:rPr>
              <a:t>Agenda</a:t>
            </a:r>
            <a:endParaRPr lang="en-US" sz="2000" dirty="0">
              <a:solidFill>
                <a:schemeClr val="bg1"/>
              </a:solidFill>
              <a:latin typeface="Century Gothic" panose="020B0502020202020204" pitchFamily="34" charset="0"/>
              <a:cs typeface="Calibri"/>
            </a:endParaRPr>
          </a:p>
        </p:txBody>
      </p:sp>
      <p:pic>
        <p:nvPicPr>
          <p:cNvPr id="17" name="Picture 16">
            <a:extLst>
              <a:ext uri="{FF2B5EF4-FFF2-40B4-BE49-F238E27FC236}">
                <a16:creationId xmlns:a16="http://schemas.microsoft.com/office/drawing/2014/main" id="{CB8E3D04-2B83-470A-9014-DB31BF389962}"/>
              </a:ext>
            </a:extLst>
          </p:cNvPr>
          <p:cNvPicPr>
            <a:picLocks noChangeAspect="1"/>
          </p:cNvPicPr>
          <p:nvPr/>
        </p:nvPicPr>
        <p:blipFill>
          <a:blip r:embed="rId4"/>
          <a:stretch>
            <a:fillRect/>
          </a:stretch>
        </p:blipFill>
        <p:spPr>
          <a:xfrm>
            <a:off x="6646380" y="490661"/>
            <a:ext cx="1795935" cy="399281"/>
          </a:xfrm>
          <a:prstGeom prst="rect">
            <a:avLst/>
          </a:prstGeom>
        </p:spPr>
      </p:pic>
      <p:sp>
        <p:nvSpPr>
          <p:cNvPr id="18" name="TextBox 17">
            <a:extLst>
              <a:ext uri="{FF2B5EF4-FFF2-40B4-BE49-F238E27FC236}">
                <a16:creationId xmlns:a16="http://schemas.microsoft.com/office/drawing/2014/main" id="{8AB1DED5-5A8A-4B58-9D21-967980273603}"/>
              </a:ext>
            </a:extLst>
          </p:cNvPr>
          <p:cNvSpPr txBox="1"/>
          <p:nvPr/>
        </p:nvSpPr>
        <p:spPr>
          <a:xfrm>
            <a:off x="5071844" y="785408"/>
            <a:ext cx="3440906" cy="353943"/>
          </a:xfrm>
          <a:prstGeom prst="rect">
            <a:avLst/>
          </a:prstGeom>
          <a:noFill/>
        </p:spPr>
        <p:txBody>
          <a:bodyPr wrap="square" lIns="91440" tIns="45720" rIns="91440" bIns="45720" rtlCol="0" anchor="ctr">
            <a:spAutoFit/>
          </a:bodyPr>
          <a:lstStyle/>
          <a:p>
            <a:endParaRPr lang="en-US" sz="400" b="1" dirty="0">
              <a:solidFill>
                <a:schemeClr val="bg1"/>
              </a:solidFill>
              <a:latin typeface="Century Gothic" panose="020B0502020202020204" pitchFamily="34" charset="0"/>
            </a:endParaRPr>
          </a:p>
          <a:p>
            <a:pPr marL="182880" algn="r"/>
            <a:r>
              <a:rPr lang="en-US" sz="900" b="1" dirty="0">
                <a:solidFill>
                  <a:schemeClr val="bg1"/>
                </a:solidFill>
                <a:latin typeface="Century Gothic"/>
              </a:rPr>
              <a:t>2021  Orthodontic  Training</a:t>
            </a:r>
            <a:endParaRPr lang="en-US" sz="900" dirty="0">
              <a:solidFill>
                <a:schemeClr val="bg1"/>
              </a:solidFill>
              <a:latin typeface="Century Gothic"/>
            </a:endParaRPr>
          </a:p>
          <a:p>
            <a:endParaRPr lang="en-US" sz="400" dirty="0">
              <a:solidFill>
                <a:schemeClr val="bg1"/>
              </a:solidFill>
              <a:latin typeface="Century Gothic" panose="020B0502020202020204" pitchFamily="34" charset="0"/>
            </a:endParaRPr>
          </a:p>
        </p:txBody>
      </p:sp>
      <p:sp>
        <p:nvSpPr>
          <p:cNvPr id="27" name="TextBox 26">
            <a:extLst>
              <a:ext uri="{FF2B5EF4-FFF2-40B4-BE49-F238E27FC236}">
                <a16:creationId xmlns:a16="http://schemas.microsoft.com/office/drawing/2014/main" id="{1B29CEFF-E282-42B6-9439-EC400653BBB6}"/>
              </a:ext>
            </a:extLst>
          </p:cNvPr>
          <p:cNvSpPr txBox="1"/>
          <p:nvPr/>
        </p:nvSpPr>
        <p:spPr>
          <a:xfrm>
            <a:off x="-5015" y="6436695"/>
            <a:ext cx="3891215" cy="307777"/>
          </a:xfrm>
          <a:prstGeom prst="rect">
            <a:avLst/>
          </a:prstGeom>
          <a:noFill/>
          <a:ln>
            <a:noFill/>
          </a:ln>
        </p:spPr>
        <p:txBody>
          <a:bodyPr wrap="square" rtlCol="0" anchor="ctr">
            <a:spAutoFit/>
          </a:bodyPr>
          <a:lstStyle/>
          <a:p>
            <a:endParaRPr lang="en-US" sz="400" b="1" dirty="0">
              <a:solidFill>
                <a:schemeClr val="bg1"/>
              </a:solidFill>
              <a:latin typeface="Century Gothic" panose="020B0502020202020204" pitchFamily="34" charset="0"/>
            </a:endParaRPr>
          </a:p>
          <a:p>
            <a:pPr marL="182880"/>
            <a:r>
              <a:rPr lang="en-US" sz="1000" b="1" dirty="0">
                <a:solidFill>
                  <a:schemeClr val="bg1"/>
                </a:solidFill>
                <a:latin typeface="Century Gothic" panose="020B0502020202020204" pitchFamily="34" charset="0"/>
              </a:rPr>
              <a:t>www.libertydentalplan.com</a:t>
            </a:r>
            <a:endParaRPr lang="en-US" sz="400" dirty="0">
              <a:solidFill>
                <a:schemeClr val="bg1"/>
              </a:solidFill>
              <a:latin typeface="Century Gothic" panose="020B0502020202020204" pitchFamily="34" charset="0"/>
            </a:endParaRPr>
          </a:p>
        </p:txBody>
      </p:sp>
      <p:sp>
        <p:nvSpPr>
          <p:cNvPr id="28" name="Content Placeholder 3">
            <a:extLst>
              <a:ext uri="{FF2B5EF4-FFF2-40B4-BE49-F238E27FC236}">
                <a16:creationId xmlns:a16="http://schemas.microsoft.com/office/drawing/2014/main" id="{DC9A760A-BC0F-4BAB-BDA4-FD9718A3378A}"/>
              </a:ext>
            </a:extLst>
          </p:cNvPr>
          <p:cNvSpPr txBox="1">
            <a:spLocks/>
          </p:cNvSpPr>
          <p:nvPr/>
        </p:nvSpPr>
        <p:spPr>
          <a:xfrm>
            <a:off x="2514600" y="2201746"/>
            <a:ext cx="6172200" cy="3721804"/>
          </a:xfrm>
          <a:prstGeom prst="rect">
            <a:avLst/>
          </a:prstGeom>
        </p:spPr>
        <p:txBody>
          <a:bodyPr lIns="91440" tIns="45720" rIns="91440" bIns="45720" anchor="t"/>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457200">
              <a:spcBef>
                <a:spcPts val="0"/>
              </a:spcBef>
              <a:spcAft>
                <a:spcPts val="300"/>
              </a:spcAft>
              <a:buClr>
                <a:schemeClr val="bg1"/>
              </a:buClr>
              <a:buSzPct val="100000"/>
              <a:buFont typeface="Arial" pitchFamily="34" charset="0"/>
              <a:buChar char="•"/>
            </a:pPr>
            <a:r>
              <a:rPr lang="en-US" sz="1400" b="1" dirty="0">
                <a:solidFill>
                  <a:schemeClr val="bg1"/>
                </a:solidFill>
                <a:latin typeface="Century Gothic" panose="020B0502020202020204" pitchFamily="34" charset="0"/>
                <a:cs typeface="Calibri"/>
              </a:rPr>
              <a:t>Overview</a:t>
            </a:r>
          </a:p>
          <a:p>
            <a:pPr marL="457200">
              <a:spcBef>
                <a:spcPts val="0"/>
              </a:spcBef>
              <a:spcAft>
                <a:spcPts val="300"/>
              </a:spcAft>
              <a:buClr>
                <a:schemeClr val="bg1"/>
              </a:buClr>
              <a:buSzPct val="100000"/>
              <a:buFont typeface="Arial" pitchFamily="34" charset="0"/>
              <a:buChar char="•"/>
            </a:pPr>
            <a:r>
              <a:rPr lang="en-US" sz="1400" b="1" dirty="0">
                <a:solidFill>
                  <a:schemeClr val="bg1"/>
                </a:solidFill>
                <a:latin typeface="Century Gothic" panose="020B0502020202020204" pitchFamily="34" charset="0"/>
                <a:cs typeface="Calibri"/>
              </a:rPr>
              <a:t>Pre-orthodontic treatment visits</a:t>
            </a:r>
          </a:p>
          <a:p>
            <a:pPr marL="457200">
              <a:spcBef>
                <a:spcPts val="0"/>
              </a:spcBef>
              <a:spcAft>
                <a:spcPts val="300"/>
              </a:spcAft>
              <a:buClr>
                <a:schemeClr val="bg1"/>
              </a:buClr>
              <a:buSzPct val="100000"/>
              <a:buFont typeface="Arial" pitchFamily="34" charset="0"/>
              <a:buChar char="•"/>
            </a:pPr>
            <a:r>
              <a:rPr lang="en-US" sz="1400" b="1" dirty="0">
                <a:solidFill>
                  <a:schemeClr val="bg1"/>
                </a:solidFill>
                <a:latin typeface="Century Gothic" panose="020B0502020202020204" pitchFamily="34" charset="0"/>
                <a:cs typeface="Calibri"/>
              </a:rPr>
              <a:t>HLD Assessment Tool</a:t>
            </a:r>
          </a:p>
          <a:p>
            <a:pPr marL="457200">
              <a:spcBef>
                <a:spcPts val="0"/>
              </a:spcBef>
              <a:spcAft>
                <a:spcPts val="300"/>
              </a:spcAft>
              <a:buClr>
                <a:schemeClr val="bg1"/>
              </a:buClr>
              <a:buSzPct val="100000"/>
              <a:buFont typeface="Arial" pitchFamily="34" charset="0"/>
              <a:buChar char="•"/>
            </a:pPr>
            <a:r>
              <a:rPr lang="en-US" sz="1400" b="1" dirty="0">
                <a:solidFill>
                  <a:schemeClr val="bg1"/>
                </a:solidFill>
                <a:latin typeface="Century Gothic" panose="020B0502020202020204" pitchFamily="34" charset="0"/>
                <a:cs typeface="Calibri"/>
              </a:rPr>
              <a:t>Minor Treatment to Control Harmful Habits</a:t>
            </a:r>
          </a:p>
          <a:p>
            <a:pPr marL="457200">
              <a:spcBef>
                <a:spcPts val="0"/>
              </a:spcBef>
              <a:spcAft>
                <a:spcPts val="300"/>
              </a:spcAft>
              <a:buClr>
                <a:schemeClr val="bg1"/>
              </a:buClr>
              <a:buSzPct val="100000"/>
              <a:buFont typeface="Arial" pitchFamily="34" charset="0"/>
              <a:buChar char="•"/>
            </a:pPr>
            <a:r>
              <a:rPr lang="en-US" sz="1400" b="1" dirty="0">
                <a:solidFill>
                  <a:schemeClr val="bg1"/>
                </a:solidFill>
                <a:latin typeface="Century Gothic" panose="020B0502020202020204" pitchFamily="34" charset="0"/>
                <a:cs typeface="Calibri"/>
              </a:rPr>
              <a:t>Limited Orthodontic Treatment</a:t>
            </a:r>
          </a:p>
          <a:p>
            <a:pPr marL="457200">
              <a:spcBef>
                <a:spcPts val="0"/>
              </a:spcBef>
              <a:spcAft>
                <a:spcPts val="300"/>
              </a:spcAft>
              <a:buClr>
                <a:schemeClr val="bg1"/>
              </a:buClr>
              <a:buSzPct val="100000"/>
              <a:buFont typeface="Arial" pitchFamily="34" charset="0"/>
              <a:buChar char="•"/>
            </a:pPr>
            <a:r>
              <a:rPr lang="en-US" sz="1400" b="1" dirty="0">
                <a:solidFill>
                  <a:schemeClr val="bg1"/>
                </a:solidFill>
                <a:latin typeface="Century Gothic" panose="020B0502020202020204" pitchFamily="34" charset="0"/>
                <a:ea typeface="+mn-lt"/>
                <a:cs typeface="+mn-lt"/>
              </a:rPr>
              <a:t>Comprehensive Orthodontic Treatment</a:t>
            </a:r>
          </a:p>
          <a:p>
            <a:pPr marL="457200">
              <a:spcBef>
                <a:spcPts val="0"/>
              </a:spcBef>
              <a:spcAft>
                <a:spcPts val="300"/>
              </a:spcAft>
              <a:buClr>
                <a:schemeClr val="bg1"/>
              </a:buClr>
              <a:buSzPct val="100000"/>
              <a:buFont typeface="Arial" pitchFamily="34" charset="0"/>
              <a:buChar char="•"/>
            </a:pPr>
            <a:r>
              <a:rPr lang="en-US" sz="1400" b="1" dirty="0">
                <a:solidFill>
                  <a:schemeClr val="bg1"/>
                </a:solidFill>
                <a:latin typeface="Century Gothic" panose="020B0502020202020204" pitchFamily="34" charset="0"/>
                <a:ea typeface="+mn-lt"/>
                <a:cs typeface="+mn-lt"/>
              </a:rPr>
              <a:t>Orthodontic Retention</a:t>
            </a:r>
          </a:p>
          <a:p>
            <a:pPr marL="457200">
              <a:spcBef>
                <a:spcPts val="0"/>
              </a:spcBef>
              <a:spcAft>
                <a:spcPts val="300"/>
              </a:spcAft>
              <a:buClr>
                <a:schemeClr val="bg1"/>
              </a:buClr>
              <a:buSzPct val="100000"/>
              <a:buFont typeface="Arial" pitchFamily="34" charset="0"/>
              <a:buChar char="•"/>
            </a:pPr>
            <a:r>
              <a:rPr lang="en-US" sz="1400" b="1" dirty="0">
                <a:solidFill>
                  <a:schemeClr val="bg1"/>
                </a:solidFill>
                <a:latin typeface="Century Gothic" panose="020B0502020202020204" pitchFamily="34" charset="0"/>
                <a:ea typeface="+mn-lt"/>
                <a:cs typeface="+mn-lt"/>
              </a:rPr>
              <a:t>Comprehensive Orthodontic Billing Process</a:t>
            </a:r>
          </a:p>
          <a:p>
            <a:pPr marL="457200">
              <a:spcBef>
                <a:spcPts val="0"/>
              </a:spcBef>
              <a:spcAft>
                <a:spcPts val="300"/>
              </a:spcAft>
              <a:buClr>
                <a:schemeClr val="bg1"/>
              </a:buClr>
              <a:buSzPct val="100000"/>
              <a:buFont typeface="Arial" pitchFamily="34" charset="0"/>
              <a:buChar char="•"/>
            </a:pPr>
            <a:r>
              <a:rPr lang="en-US" sz="1400" b="1" dirty="0">
                <a:solidFill>
                  <a:schemeClr val="bg1"/>
                </a:solidFill>
                <a:latin typeface="Century Gothic" panose="020B0502020202020204" pitchFamily="34" charset="0"/>
                <a:ea typeface="+mn-lt"/>
                <a:cs typeface="+mn-lt"/>
              </a:rPr>
              <a:t>Continuation of  Orthodontic Care </a:t>
            </a:r>
            <a:endParaRPr lang="en-US" sz="1400" b="1" dirty="0">
              <a:solidFill>
                <a:schemeClr val="bg1"/>
              </a:solidFill>
              <a:latin typeface="Century Gothic" panose="020B0502020202020204" pitchFamily="34" charset="0"/>
              <a:cs typeface="Calibri"/>
            </a:endParaRPr>
          </a:p>
          <a:p>
            <a:pPr marL="457200">
              <a:spcBef>
                <a:spcPts val="0"/>
              </a:spcBef>
              <a:spcAft>
                <a:spcPts val="300"/>
              </a:spcAft>
              <a:buClr>
                <a:schemeClr val="bg1"/>
              </a:buClr>
              <a:buSzPct val="100000"/>
              <a:buFont typeface="Arial" pitchFamily="34" charset="0"/>
              <a:buChar char="•"/>
            </a:pPr>
            <a:r>
              <a:rPr lang="en-US" sz="1400" b="1" dirty="0">
                <a:solidFill>
                  <a:schemeClr val="bg1"/>
                </a:solidFill>
                <a:latin typeface="Century Gothic" panose="020B0502020202020204" pitchFamily="34" charset="0"/>
                <a:ea typeface="+mn-lt"/>
                <a:cs typeface="+mn-lt"/>
              </a:rPr>
              <a:t>Conclusion of Active Treatment</a:t>
            </a:r>
            <a:endParaRPr lang="en-US" sz="1400" b="1" dirty="0">
              <a:solidFill>
                <a:schemeClr val="bg1"/>
              </a:solidFill>
              <a:latin typeface="Century Gothic" panose="020B0502020202020204" pitchFamily="34" charset="0"/>
              <a:cs typeface="Calibri"/>
            </a:endParaRPr>
          </a:p>
          <a:p>
            <a:pPr marL="457200">
              <a:spcBef>
                <a:spcPts val="0"/>
              </a:spcBef>
              <a:spcAft>
                <a:spcPts val="300"/>
              </a:spcAft>
              <a:buClr>
                <a:schemeClr val="bg1"/>
              </a:buClr>
              <a:buSzPct val="100000"/>
              <a:buFont typeface="Arial" pitchFamily="34" charset="0"/>
              <a:buChar char="•"/>
            </a:pPr>
            <a:r>
              <a:rPr lang="en-US" sz="1400" b="1" dirty="0">
                <a:solidFill>
                  <a:schemeClr val="bg1"/>
                </a:solidFill>
                <a:latin typeface="Century Gothic" panose="020B0502020202020204" pitchFamily="34" charset="0"/>
                <a:cs typeface="Calibri"/>
              </a:rPr>
              <a:t>Unfavorable Treatment Outcomes</a:t>
            </a:r>
          </a:p>
          <a:p>
            <a:pPr marL="457200">
              <a:spcBef>
                <a:spcPts val="0"/>
              </a:spcBef>
              <a:spcAft>
                <a:spcPts val="300"/>
              </a:spcAft>
              <a:buClr>
                <a:srgbClr val="FFFFFF"/>
              </a:buClr>
              <a:buSzPct val="100000"/>
              <a:buFont typeface="Arial" pitchFamily="34" charset="0"/>
              <a:buChar char="•"/>
            </a:pPr>
            <a:r>
              <a:rPr lang="en-US" sz="1400" b="1" dirty="0">
                <a:solidFill>
                  <a:schemeClr val="bg1"/>
                </a:solidFill>
                <a:latin typeface="Century Gothic" panose="020B0502020202020204" pitchFamily="34" charset="0"/>
                <a:cs typeface="Calibri"/>
              </a:rPr>
              <a:t>Right to Appeal</a:t>
            </a:r>
          </a:p>
          <a:p>
            <a:pPr marL="457200">
              <a:spcBef>
                <a:spcPts val="0"/>
              </a:spcBef>
              <a:spcAft>
                <a:spcPts val="300"/>
              </a:spcAft>
              <a:buClr>
                <a:srgbClr val="FFFFFF"/>
              </a:buClr>
              <a:buSzPct val="100000"/>
              <a:buFont typeface="Arial" pitchFamily="34" charset="0"/>
              <a:buChar char="•"/>
            </a:pPr>
            <a:r>
              <a:rPr lang="en-US" sz="1400" b="1" dirty="0">
                <a:solidFill>
                  <a:schemeClr val="bg1"/>
                </a:solidFill>
                <a:latin typeface="Century Gothic" panose="020B0502020202020204" pitchFamily="34" charset="0"/>
                <a:cs typeface="Calibri"/>
              </a:rPr>
              <a:t>Links for Orthodontic Use</a:t>
            </a:r>
            <a:endParaRPr lang="en-US" sz="1400" b="1" dirty="0">
              <a:solidFill>
                <a:schemeClr val="bg1"/>
              </a:solidFill>
              <a:latin typeface="Century Gothic" panose="020B0502020202020204" pitchFamily="34" charset="0"/>
              <a:ea typeface="+mn-lt"/>
              <a:cs typeface="+mn-lt"/>
            </a:endParaRPr>
          </a:p>
          <a:p>
            <a:pPr marL="457200">
              <a:spcBef>
                <a:spcPts val="0"/>
              </a:spcBef>
              <a:spcAft>
                <a:spcPts val="300"/>
              </a:spcAft>
              <a:buClr>
                <a:schemeClr val="bg1"/>
              </a:buClr>
              <a:buSzPct val="100000"/>
              <a:buFont typeface="Arial" pitchFamily="34" charset="0"/>
              <a:buChar char="•"/>
            </a:pPr>
            <a:endParaRPr lang="en-US" sz="1700" dirty="0">
              <a:solidFill>
                <a:schemeClr val="bg1"/>
              </a:solidFill>
              <a:latin typeface="Calibri"/>
              <a:cs typeface="Calibri"/>
            </a:endParaRPr>
          </a:p>
        </p:txBody>
      </p:sp>
      <p:pic>
        <p:nvPicPr>
          <p:cNvPr id="31" name="Picture 30">
            <a:extLst>
              <a:ext uri="{FF2B5EF4-FFF2-40B4-BE49-F238E27FC236}">
                <a16:creationId xmlns:a16="http://schemas.microsoft.com/office/drawing/2014/main" id="{D6E46BE5-F2C0-4583-BE6B-32E86852BC1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00" y="1219199"/>
            <a:ext cx="2294199" cy="2294199"/>
          </a:xfrm>
          <a:prstGeom prst="rect">
            <a:avLst/>
          </a:prstGeom>
          <a:effectLst>
            <a:outerShdw blurRad="50800" dist="38100" dir="2700000" algn="tl" rotWithShape="0">
              <a:prstClr val="black">
                <a:alpha val="40000"/>
              </a:prstClr>
            </a:outerShdw>
          </a:effectLst>
        </p:spPr>
      </p:pic>
      <p:pic>
        <p:nvPicPr>
          <p:cNvPr id="32" name="Picture 31">
            <a:extLst>
              <a:ext uri="{FF2B5EF4-FFF2-40B4-BE49-F238E27FC236}">
                <a16:creationId xmlns:a16="http://schemas.microsoft.com/office/drawing/2014/main" id="{8D99A008-091F-4838-8BAE-1576B4A60F7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199" y="3878002"/>
            <a:ext cx="2294198" cy="2294198"/>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927752569"/>
      </p:ext>
    </p:extLst>
  </p:cSld>
  <p:clrMapOvr>
    <a:masterClrMapping/>
  </p:clrMapOvr>
  <mc:AlternateContent xmlns:mc="http://schemas.openxmlformats.org/markup-compatibility/2006" xmlns:p14="http://schemas.microsoft.com/office/powerpoint/2010/main">
    <mc:Choice Requires="p14">
      <p:transition p14:dur="10" advTm="10000"/>
    </mc:Choice>
    <mc:Fallback xmlns="">
      <p:transition advTm="10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91CDBA4A-FBE3-4D11-86C4-39EA80F404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47" y="33592"/>
            <a:ext cx="9155906" cy="1621358"/>
          </a:xfrm>
          <a:prstGeom prst="rect">
            <a:avLst/>
          </a:prstGeom>
        </p:spPr>
      </p:pic>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22" name="Slide Number Placeholder 1">
            <a:extLst>
              <a:ext uri="{FF2B5EF4-FFF2-40B4-BE49-F238E27FC236}">
                <a16:creationId xmlns:a16="http://schemas.microsoft.com/office/drawing/2014/main" id="{356A403C-A83D-42DA-BDCF-5B2E235F7C13}"/>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3</a:t>
            </a:fld>
            <a:endParaRPr lang="en-US" b="1">
              <a:solidFill>
                <a:srgbClr val="7E3F98"/>
              </a:solidFill>
              <a:latin typeface="Century Gothic" panose="020B0502020202020204" pitchFamily="34" charset="0"/>
            </a:endParaRPr>
          </a:p>
        </p:txBody>
      </p:sp>
      <p:sp>
        <p:nvSpPr>
          <p:cNvPr id="24" name="TextBox 23">
            <a:extLst>
              <a:ext uri="{FF2B5EF4-FFF2-40B4-BE49-F238E27FC236}">
                <a16:creationId xmlns:a16="http://schemas.microsoft.com/office/drawing/2014/main" id="{8A3C580A-37E2-454E-ADDF-1309E0A0FA67}"/>
              </a:ext>
            </a:extLst>
          </p:cNvPr>
          <p:cNvSpPr txBox="1"/>
          <p:nvPr/>
        </p:nvSpPr>
        <p:spPr>
          <a:xfrm>
            <a:off x="533400" y="8631"/>
            <a:ext cx="5029480" cy="836126"/>
          </a:xfrm>
          <a:prstGeom prst="rect">
            <a:avLst/>
          </a:prstGeom>
          <a:noFill/>
        </p:spPr>
        <p:txBody>
          <a:bodyPr wrap="square" lIns="91440" tIns="45720" rIns="91440" bIns="45720" rtlCol="0" anchor="t">
            <a:spAutoFit/>
          </a:bodyPr>
          <a:lstStyle/>
          <a:p>
            <a:pPr>
              <a:lnSpc>
                <a:spcPts val="2900"/>
              </a:lnSpc>
            </a:pPr>
            <a:endParaRPr lang="en-US" b="1" dirty="0">
              <a:solidFill>
                <a:srgbClr val="7E3F98"/>
              </a:solidFill>
              <a:latin typeface="Century Gothic" panose="020B0502020202020204" pitchFamily="34" charset="0"/>
            </a:endParaRPr>
          </a:p>
          <a:p>
            <a:pPr fontAlgn="ctr">
              <a:lnSpc>
                <a:spcPts val="2900"/>
              </a:lnSpc>
            </a:pPr>
            <a:r>
              <a:rPr lang="en-US" sz="2400" b="1" dirty="0">
                <a:solidFill>
                  <a:schemeClr val="bg1"/>
                </a:solidFill>
                <a:latin typeface="Century Gothic" panose="020B0502020202020204" pitchFamily="34" charset="0"/>
              </a:rPr>
              <a:t>Overview</a:t>
            </a:r>
          </a:p>
        </p:txBody>
      </p:sp>
      <p:pic>
        <p:nvPicPr>
          <p:cNvPr id="13" name="Picture 12">
            <a:extLst>
              <a:ext uri="{FF2B5EF4-FFF2-40B4-BE49-F238E27FC236}">
                <a16:creationId xmlns:a16="http://schemas.microsoft.com/office/drawing/2014/main" id="{B705BB48-784B-459F-A43E-BAE498325642}"/>
              </a:ext>
            </a:extLst>
          </p:cNvPr>
          <p:cNvPicPr>
            <a:picLocks noChangeAspect="1"/>
          </p:cNvPicPr>
          <p:nvPr/>
        </p:nvPicPr>
        <p:blipFill>
          <a:blip r:embed="rId4"/>
          <a:stretch>
            <a:fillRect/>
          </a:stretch>
        </p:blipFill>
        <p:spPr>
          <a:xfrm>
            <a:off x="6470832" y="473603"/>
            <a:ext cx="1958108" cy="424402"/>
          </a:xfrm>
          <a:prstGeom prst="rect">
            <a:avLst/>
          </a:prstGeom>
        </p:spPr>
      </p:pic>
      <p:sp>
        <p:nvSpPr>
          <p:cNvPr id="15" name="TextBox 14">
            <a:extLst>
              <a:ext uri="{FF2B5EF4-FFF2-40B4-BE49-F238E27FC236}">
                <a16:creationId xmlns:a16="http://schemas.microsoft.com/office/drawing/2014/main" id="{B2988D91-B406-4D32-B98D-44B4CD767B17}"/>
              </a:ext>
            </a:extLst>
          </p:cNvPr>
          <p:cNvSpPr txBox="1"/>
          <p:nvPr/>
        </p:nvSpPr>
        <p:spPr>
          <a:xfrm>
            <a:off x="5071844" y="785408"/>
            <a:ext cx="3440906" cy="3539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chemeClr val="bg1"/>
                </a:solidFill>
                <a:latin typeface="Century Gothic"/>
              </a:rPr>
              <a:t>2021 Orthodontic  Training</a:t>
            </a:r>
            <a:endParaRPr lang="en-US" sz="900">
              <a:solidFill>
                <a:schemeClr val="bg1"/>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19" name="TextBox 18">
            <a:extLst>
              <a:ext uri="{FF2B5EF4-FFF2-40B4-BE49-F238E27FC236}">
                <a16:creationId xmlns:a16="http://schemas.microsoft.com/office/drawing/2014/main" id="{DC227797-CD8F-411B-AA03-E39E3A6E3089}"/>
              </a:ext>
            </a:extLst>
          </p:cNvPr>
          <p:cNvSpPr txBox="1"/>
          <p:nvPr/>
        </p:nvSpPr>
        <p:spPr>
          <a:xfrm>
            <a:off x="-5015" y="6436695"/>
            <a:ext cx="3891215" cy="307777"/>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7D7356AC-F4F3-4E2D-AF07-5DED9E95F6B2}"/>
              </a:ext>
            </a:extLst>
          </p:cNvPr>
          <p:cNvSpPr txBox="1"/>
          <p:nvPr/>
        </p:nvSpPr>
        <p:spPr>
          <a:xfrm>
            <a:off x="280800" y="1368382"/>
            <a:ext cx="8397000" cy="5386090"/>
          </a:xfrm>
          <a:prstGeom prst="rect">
            <a:avLst/>
          </a:prstGeom>
          <a:noFill/>
        </p:spPr>
        <p:txBody>
          <a:bodyPr wrap="square" lIns="91440" tIns="45720" rIns="91440" bIns="45720" rtlCol="0" anchor="ctr">
            <a:spAutoFit/>
          </a:bodyPr>
          <a:lstStyle/>
          <a:p>
            <a:endParaRPr lang="en-US" dirty="0"/>
          </a:p>
          <a:p>
            <a:r>
              <a:rPr lang="en-US" sz="1400" b="1" dirty="0">
                <a:latin typeface="Century Gothic" panose="020B0502020202020204" pitchFamily="34" charset="0"/>
                <a:cs typeface="Calibri"/>
              </a:rPr>
              <a:t>In New York, orthodontia is only</a:t>
            </a:r>
            <a:r>
              <a:rPr lang="en-US" sz="1400" b="1" dirty="0">
                <a:solidFill>
                  <a:srgbClr val="FF0000"/>
                </a:solidFill>
                <a:latin typeface="Century Gothic" panose="020B0502020202020204" pitchFamily="34" charset="0"/>
                <a:cs typeface="Calibri"/>
              </a:rPr>
              <a:t> </a:t>
            </a:r>
            <a:r>
              <a:rPr lang="en-US" sz="1400" b="1" dirty="0">
                <a:latin typeface="Century Gothic" panose="020B0502020202020204" pitchFamily="34" charset="0"/>
                <a:cs typeface="Calibri"/>
              </a:rPr>
              <a:t>covered for Medicaid members who have a</a:t>
            </a:r>
            <a:r>
              <a:rPr lang="en-US" sz="1400" b="1" i="1" dirty="0">
                <a:latin typeface="Century Gothic" panose="020B0502020202020204" pitchFamily="34" charset="0"/>
                <a:cs typeface="Calibri"/>
              </a:rPr>
              <a:t> </a:t>
            </a:r>
            <a:r>
              <a:rPr lang="en-US" sz="1400" b="1" i="1" u="sng" dirty="0">
                <a:latin typeface="Century Gothic" panose="020B0502020202020204" pitchFamily="34" charset="0"/>
                <a:cs typeface="Calibri"/>
              </a:rPr>
              <a:t>severe physically handicapping malocclusion</a:t>
            </a:r>
            <a:r>
              <a:rPr lang="en-US" sz="1400" b="1" i="1" dirty="0">
                <a:latin typeface="Calibri"/>
                <a:cs typeface="Calibri"/>
              </a:rPr>
              <a:t>.</a:t>
            </a:r>
            <a:endParaRPr lang="en-US" sz="1400" b="1" i="1" dirty="0">
              <a:latin typeface="Calibri" panose="020F0502020204030204" pitchFamily="34" charset="0"/>
              <a:cs typeface="Calibri"/>
            </a:endParaRPr>
          </a:p>
          <a:p>
            <a:endParaRPr lang="en-US" sz="1400" b="1" dirty="0">
              <a:latin typeface="Calibri"/>
              <a:cs typeface="Calibri"/>
            </a:endParaRPr>
          </a:p>
          <a:p>
            <a:r>
              <a:rPr lang="en-US" sz="1400" dirty="0">
                <a:latin typeface="Century Gothic" panose="020B0502020202020204" pitchFamily="34" charset="0"/>
                <a:cs typeface="Calibri"/>
              </a:rPr>
              <a:t>In order for NY Medicaid members to qualify for orthodontic services, medical necessity must be met by demonstrating one or more of the following pathologies:</a:t>
            </a:r>
            <a:r>
              <a:rPr lang="en-US" sz="1400" b="1" dirty="0">
                <a:latin typeface="Century Gothic" panose="020B0502020202020204" pitchFamily="34" charset="0"/>
                <a:cs typeface="Calibri"/>
              </a:rPr>
              <a:t> </a:t>
            </a:r>
          </a:p>
          <a:p>
            <a:endParaRPr lang="en-US" sz="1400" b="1" dirty="0">
              <a:latin typeface="Century Gothic" panose="020B0502020202020204" pitchFamily="34" charset="0"/>
              <a:cs typeface="Calibri"/>
            </a:endParaRPr>
          </a:p>
          <a:p>
            <a:pPr marL="285750" indent="-285750">
              <a:buFont typeface="Arial" panose="020B0604020202020204" pitchFamily="34" charset="0"/>
              <a:buChar char="•"/>
            </a:pPr>
            <a:r>
              <a:rPr lang="en-US" sz="1400" dirty="0">
                <a:latin typeface="Century Gothic" panose="020B0502020202020204" pitchFamily="34" charset="0"/>
                <a:cs typeface="Calibri"/>
              </a:rPr>
              <a:t>Severe functional difficulties</a:t>
            </a:r>
          </a:p>
          <a:p>
            <a:pPr marL="285750" indent="-285750">
              <a:buFont typeface="Arial" panose="020B0604020202020204" pitchFamily="34" charset="0"/>
              <a:buChar char="•"/>
            </a:pPr>
            <a:r>
              <a:rPr lang="en-US" sz="1400" dirty="0">
                <a:latin typeface="Century Gothic" panose="020B0502020202020204" pitchFamily="34" charset="0"/>
                <a:cs typeface="Calibri"/>
              </a:rPr>
              <a:t>Developmental anomalies of facial bones and/or oral structures</a:t>
            </a:r>
          </a:p>
          <a:p>
            <a:pPr marL="285750" indent="-285750">
              <a:buFont typeface="Arial" panose="020B0604020202020204" pitchFamily="34" charset="0"/>
              <a:buChar char="•"/>
            </a:pPr>
            <a:r>
              <a:rPr lang="en-US" sz="1400" dirty="0">
                <a:latin typeface="Century Gothic" panose="020B0502020202020204" pitchFamily="34" charset="0"/>
                <a:cs typeface="Calibri"/>
              </a:rPr>
              <a:t>Facial trauma resulting in severe functional difficulties  </a:t>
            </a:r>
          </a:p>
          <a:p>
            <a:pPr marL="285750" indent="-285750">
              <a:buFont typeface="Arial" panose="020B0604020202020204" pitchFamily="34" charset="0"/>
              <a:buChar char="•"/>
            </a:pPr>
            <a:r>
              <a:rPr lang="en-US" sz="1400" dirty="0">
                <a:latin typeface="Century Gothic" panose="020B0502020202020204" pitchFamily="34" charset="0"/>
                <a:cs typeface="Calibri"/>
              </a:rPr>
              <a:t>Demonstration that long-term psychological health requires orthodontic correction</a:t>
            </a:r>
          </a:p>
          <a:p>
            <a:endParaRPr lang="en-US" sz="1400" dirty="0">
              <a:latin typeface="Century Gothic" panose="020B0502020202020204" pitchFamily="34" charset="0"/>
              <a:cs typeface="Calibri"/>
            </a:endParaRPr>
          </a:p>
          <a:p>
            <a:r>
              <a:rPr lang="en-US" sz="1400" dirty="0">
                <a:latin typeface="Century Gothic" panose="020B0502020202020204" pitchFamily="34" charset="0"/>
                <a:cs typeface="Calibri"/>
              </a:rPr>
              <a:t>Limited and Comprehensive orthodontic services </a:t>
            </a:r>
            <a:r>
              <a:rPr lang="en-US" sz="1400" b="1" dirty="0">
                <a:latin typeface="Century Gothic" panose="020B0502020202020204" pitchFamily="34" charset="0"/>
                <a:cs typeface="Calibri"/>
              </a:rPr>
              <a:t>must be prior authorized and rendered by a licensed Orthodontist:</a:t>
            </a:r>
          </a:p>
          <a:p>
            <a:endParaRPr lang="en-US" sz="1400" b="1" dirty="0">
              <a:latin typeface="Century Gothic" panose="020B0502020202020204" pitchFamily="34" charset="0"/>
              <a:cs typeface="Calibri"/>
            </a:endParaRPr>
          </a:p>
          <a:p>
            <a:pPr marL="285750" indent="-285750">
              <a:buFont typeface="Arial" panose="020B0604020202020204" pitchFamily="34" charset="0"/>
              <a:buChar char="•"/>
            </a:pPr>
            <a:r>
              <a:rPr lang="en-US" sz="1400" dirty="0">
                <a:latin typeface="Century Gothic" panose="020B0502020202020204" pitchFamily="34" charset="0"/>
                <a:cs typeface="Calibri"/>
              </a:rPr>
              <a:t>Approved cases must be started within six (6) months of receiving the approval</a:t>
            </a:r>
          </a:p>
          <a:p>
            <a:endParaRPr lang="en-US" sz="1400" dirty="0">
              <a:latin typeface="Century Gothic" panose="020B0502020202020204" pitchFamily="34" charset="0"/>
              <a:cs typeface="Calibri"/>
            </a:endParaRPr>
          </a:p>
          <a:p>
            <a:r>
              <a:rPr lang="en-US" sz="1400" dirty="0">
                <a:latin typeface="Century Gothic" panose="020B0502020202020204" pitchFamily="34" charset="0"/>
                <a:cs typeface="Calibri"/>
              </a:rPr>
              <a:t>*Please note: </a:t>
            </a:r>
            <a:r>
              <a:rPr lang="en-US" sz="1400" b="1" dirty="0">
                <a:latin typeface="Century Gothic" panose="020B0502020202020204" pitchFamily="34" charset="0"/>
                <a:ea typeface="+mn-lt"/>
                <a:cs typeface="+mn-lt"/>
              </a:rPr>
              <a:t>Child Health Plus does not routinely cover orthodontics</a:t>
            </a:r>
            <a:r>
              <a:rPr lang="en-US" sz="1400" dirty="0">
                <a:latin typeface="Century Gothic" panose="020B0502020202020204" pitchFamily="34" charset="0"/>
                <a:ea typeface="+mn-lt"/>
                <a:cs typeface="+mn-lt"/>
              </a:rPr>
              <a:t>. It is only covered in the treatment of serious medical conditions such as cleft palate and cleft lip; maxillary/mandibular micrognathia (underdeveloped upper or lower jaw); extreme mandibular prognathism; severe asymmetry (craniofacial anomalies); ankylosis of the temporomandibular joint; and other significant skeletal dysplasia. </a:t>
            </a:r>
            <a:endParaRPr lang="en-US" sz="1400" dirty="0">
              <a:latin typeface="Century Gothic" panose="020B0502020202020204" pitchFamily="34" charset="0"/>
              <a:cs typeface="Calibri"/>
            </a:endParaRPr>
          </a:p>
          <a:p>
            <a:r>
              <a:rPr lang="en-US" sz="1400" dirty="0">
                <a:latin typeface="Century Gothic" panose="020B0502020202020204" pitchFamily="34" charset="0"/>
                <a:ea typeface="+mn-lt"/>
                <a:cs typeface="+mn-lt"/>
              </a:rPr>
              <a:t>  </a:t>
            </a:r>
            <a:endParaRPr lang="en-US" sz="1400" dirty="0">
              <a:latin typeface="Century Gothic" panose="020B0502020202020204" pitchFamily="34" charset="0"/>
              <a:cs typeface="Calibri"/>
            </a:endParaRPr>
          </a:p>
          <a:p>
            <a:endParaRPr lang="en-US" dirty="0"/>
          </a:p>
        </p:txBody>
      </p:sp>
    </p:spTree>
    <p:extLst>
      <p:ext uri="{BB962C8B-B14F-4D97-AF65-F5344CB8AC3E}">
        <p14:creationId xmlns:p14="http://schemas.microsoft.com/office/powerpoint/2010/main" val="2533422896"/>
      </p:ext>
    </p:extLst>
  </p:cSld>
  <p:clrMapOvr>
    <a:masterClrMapping/>
  </p:clrMapOvr>
  <p:transition advTm="10000">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91CDBA4A-FBE3-4D11-86C4-39EA80F404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94"/>
            <a:ext cx="9155906" cy="1621358"/>
          </a:xfrm>
          <a:prstGeom prst="rect">
            <a:avLst/>
          </a:prstGeom>
        </p:spPr>
      </p:pic>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22" name="Slide Number Placeholder 1">
            <a:extLst>
              <a:ext uri="{FF2B5EF4-FFF2-40B4-BE49-F238E27FC236}">
                <a16:creationId xmlns:a16="http://schemas.microsoft.com/office/drawing/2014/main" id="{356A403C-A83D-42DA-BDCF-5B2E235F7C13}"/>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4</a:t>
            </a:fld>
            <a:endParaRPr lang="en-US" b="1">
              <a:solidFill>
                <a:srgbClr val="7E3F98"/>
              </a:solidFill>
              <a:latin typeface="Century Gothic" panose="020B0502020202020204" pitchFamily="34" charset="0"/>
            </a:endParaRPr>
          </a:p>
        </p:txBody>
      </p:sp>
      <p:sp>
        <p:nvSpPr>
          <p:cNvPr id="24" name="TextBox 23">
            <a:extLst>
              <a:ext uri="{FF2B5EF4-FFF2-40B4-BE49-F238E27FC236}">
                <a16:creationId xmlns:a16="http://schemas.microsoft.com/office/drawing/2014/main" id="{8A3C580A-37E2-454E-ADDF-1309E0A0FA67}"/>
              </a:ext>
            </a:extLst>
          </p:cNvPr>
          <p:cNvSpPr txBox="1"/>
          <p:nvPr/>
        </p:nvSpPr>
        <p:spPr>
          <a:xfrm>
            <a:off x="631250" y="382619"/>
            <a:ext cx="6159828" cy="464230"/>
          </a:xfrm>
          <a:prstGeom prst="rect">
            <a:avLst/>
          </a:prstGeom>
          <a:noFill/>
        </p:spPr>
        <p:txBody>
          <a:bodyPr wrap="square" lIns="91440" tIns="45720" rIns="91440" bIns="45720" rtlCol="0" anchor="b">
            <a:spAutoFit/>
          </a:bodyPr>
          <a:lstStyle/>
          <a:p>
            <a:pPr fontAlgn="ctr">
              <a:lnSpc>
                <a:spcPts val="2900"/>
              </a:lnSpc>
            </a:pPr>
            <a:r>
              <a:rPr lang="en-US" sz="2400" b="1" dirty="0">
                <a:solidFill>
                  <a:schemeClr val="bg1"/>
                </a:solidFill>
                <a:latin typeface="Century Gothic"/>
              </a:rPr>
              <a:t>Pre-Orthodontic Treatment Visit</a:t>
            </a:r>
            <a:endParaRPr lang="en-US" sz="2400" dirty="0">
              <a:solidFill>
                <a:schemeClr val="bg1"/>
              </a:solidFill>
            </a:endParaRPr>
          </a:p>
        </p:txBody>
      </p:sp>
      <p:pic>
        <p:nvPicPr>
          <p:cNvPr id="13" name="Picture 12">
            <a:extLst>
              <a:ext uri="{FF2B5EF4-FFF2-40B4-BE49-F238E27FC236}">
                <a16:creationId xmlns:a16="http://schemas.microsoft.com/office/drawing/2014/main" id="{B705BB48-784B-459F-A43E-BAE498325642}"/>
              </a:ext>
            </a:extLst>
          </p:cNvPr>
          <p:cNvPicPr>
            <a:picLocks noChangeAspect="1"/>
          </p:cNvPicPr>
          <p:nvPr/>
        </p:nvPicPr>
        <p:blipFill>
          <a:blip r:embed="rId4"/>
          <a:stretch>
            <a:fillRect/>
          </a:stretch>
        </p:blipFill>
        <p:spPr>
          <a:xfrm>
            <a:off x="6791378" y="507531"/>
            <a:ext cx="1644098" cy="399281"/>
          </a:xfrm>
          <a:prstGeom prst="rect">
            <a:avLst/>
          </a:prstGeom>
        </p:spPr>
      </p:pic>
      <p:sp>
        <p:nvSpPr>
          <p:cNvPr id="15" name="TextBox 14">
            <a:extLst>
              <a:ext uri="{FF2B5EF4-FFF2-40B4-BE49-F238E27FC236}">
                <a16:creationId xmlns:a16="http://schemas.microsoft.com/office/drawing/2014/main" id="{B2988D91-B406-4D32-B98D-44B4CD767B17}"/>
              </a:ext>
            </a:extLst>
          </p:cNvPr>
          <p:cNvSpPr txBox="1"/>
          <p:nvPr/>
        </p:nvSpPr>
        <p:spPr>
          <a:xfrm>
            <a:off x="5071844" y="785408"/>
            <a:ext cx="3440906" cy="3539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chemeClr val="bg1"/>
                </a:solidFill>
                <a:latin typeface="Century Gothic"/>
              </a:rPr>
              <a:t>2021  Orthodontic Training</a:t>
            </a:r>
            <a:endParaRPr lang="en-US" sz="900">
              <a:solidFill>
                <a:schemeClr val="bg1"/>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19" name="TextBox 18">
            <a:extLst>
              <a:ext uri="{FF2B5EF4-FFF2-40B4-BE49-F238E27FC236}">
                <a16:creationId xmlns:a16="http://schemas.microsoft.com/office/drawing/2014/main" id="{DC227797-CD8F-411B-AA03-E39E3A6E3089}"/>
              </a:ext>
            </a:extLst>
          </p:cNvPr>
          <p:cNvSpPr txBox="1"/>
          <p:nvPr/>
        </p:nvSpPr>
        <p:spPr>
          <a:xfrm>
            <a:off x="-5015" y="6436695"/>
            <a:ext cx="3891215" cy="307777"/>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400">
              <a:solidFill>
                <a:schemeClr val="bg1"/>
              </a:solidFill>
              <a:latin typeface="Century Gothic" panose="020B0502020202020204" pitchFamily="34" charset="0"/>
            </a:endParaRPr>
          </a:p>
        </p:txBody>
      </p:sp>
      <p:sp>
        <p:nvSpPr>
          <p:cNvPr id="3" name="TextBox 2">
            <a:extLst>
              <a:ext uri="{FF2B5EF4-FFF2-40B4-BE49-F238E27FC236}">
                <a16:creationId xmlns:a16="http://schemas.microsoft.com/office/drawing/2014/main" id="{E6FE0305-F0C2-47E0-9E18-975C8FAD0FFE}"/>
              </a:ext>
            </a:extLst>
          </p:cNvPr>
          <p:cNvSpPr txBox="1"/>
          <p:nvPr/>
        </p:nvSpPr>
        <p:spPr>
          <a:xfrm>
            <a:off x="527400" y="1805400"/>
            <a:ext cx="7657200" cy="49244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b="1" dirty="0">
              <a:latin typeface="Century Gothic" panose="020B0502020202020204" pitchFamily="34" charset="0"/>
              <a:cs typeface="Arial"/>
            </a:endParaRPr>
          </a:p>
          <a:p>
            <a:r>
              <a:rPr lang="en-US" dirty="0">
                <a:latin typeface="Century Gothic" panose="020B0502020202020204" pitchFamily="34" charset="0"/>
                <a:cs typeface="Arial"/>
              </a:rPr>
              <a:t>​</a:t>
            </a:r>
            <a:r>
              <a:rPr lang="en-US" sz="1400" b="1" dirty="0">
                <a:latin typeface="Century Gothic" panose="020B0502020202020204" pitchFamily="34" charset="0"/>
                <a:ea typeface="+mn-lt"/>
                <a:cs typeface="+mn-lt"/>
              </a:rPr>
              <a:t>Pre-orthodontic treatment examination to monitor growth and development (D8660)</a:t>
            </a:r>
          </a:p>
          <a:p>
            <a:r>
              <a:rPr lang="en-US" sz="1400" dirty="0">
                <a:latin typeface="Century Gothic" panose="020B0502020202020204" pitchFamily="34" charset="0"/>
                <a:ea typeface="+mn-lt"/>
                <a:cs typeface="+mn-lt"/>
              </a:rPr>
              <a:t>Periodic observation of patient dentition, at intervals established by the dentist, to determine when orthodontic treatment should begin. Diagnostic procedures are documented separately.</a:t>
            </a:r>
            <a:endParaRPr lang="en-US" dirty="0">
              <a:latin typeface="Century Gothic" panose="020B0502020202020204" pitchFamily="34" charset="0"/>
              <a:ea typeface="+mn-lt"/>
              <a:cs typeface="+mn-lt"/>
            </a:endParaRPr>
          </a:p>
          <a:p>
            <a:endParaRPr lang="en-US" sz="1400" dirty="0">
              <a:latin typeface="Century Gothic" panose="020B0502020202020204" pitchFamily="34" charset="0"/>
              <a:ea typeface="+mn-lt"/>
              <a:cs typeface="+mn-lt"/>
            </a:endParaRPr>
          </a:p>
          <a:p>
            <a:pPr>
              <a:buFont typeface="Arial"/>
              <a:buChar char="•"/>
            </a:pPr>
            <a:r>
              <a:rPr lang="en-US" sz="1400" dirty="0">
                <a:latin typeface="Century Gothic" panose="020B0502020202020204" pitchFamily="34" charset="0"/>
                <a:ea typeface="+mn-lt"/>
                <a:cs typeface="+mn-lt"/>
              </a:rPr>
              <a:t>      May not be reimbursed in conjunction with other examination codes</a:t>
            </a:r>
            <a:endParaRPr lang="en-US" sz="1400" dirty="0">
              <a:latin typeface="Century Gothic" panose="020B0502020202020204" pitchFamily="34" charset="0"/>
              <a:cs typeface="Calibri"/>
            </a:endParaRPr>
          </a:p>
          <a:p>
            <a:pPr>
              <a:buFont typeface="Arial"/>
              <a:buChar char="•"/>
            </a:pPr>
            <a:endParaRPr lang="en-US" sz="1400" dirty="0">
              <a:latin typeface="Century Gothic" panose="020B0502020202020204" pitchFamily="34" charset="0"/>
              <a:ea typeface="+mn-lt"/>
              <a:cs typeface="+mn-lt"/>
            </a:endParaRPr>
          </a:p>
          <a:p>
            <a:pPr marL="285750" indent="-285750">
              <a:buFont typeface="Arial"/>
              <a:buChar char="•"/>
            </a:pPr>
            <a:r>
              <a:rPr lang="en-US" sz="1400" dirty="0">
                <a:latin typeface="Century Gothic" panose="020B0502020202020204" pitchFamily="34" charset="0"/>
                <a:ea typeface="+mn-lt"/>
                <a:cs typeface="+mn-lt"/>
              </a:rPr>
              <a:t>Cannot be reimbursed after active orthodontic treatment has begun</a:t>
            </a:r>
            <a:r>
              <a:rPr lang="en-US" sz="1400" dirty="0">
                <a:latin typeface="Century Gothic" panose="020B0502020202020204" pitchFamily="34" charset="0"/>
                <a:cs typeface="Calibri"/>
              </a:rPr>
              <a:t> </a:t>
            </a:r>
          </a:p>
          <a:p>
            <a:pPr marL="285750" indent="-285750">
              <a:buFont typeface="Arial"/>
              <a:buChar char="•"/>
            </a:pPr>
            <a:endParaRPr lang="en-US" sz="1400" dirty="0">
              <a:latin typeface="Century Gothic" panose="020B0502020202020204" pitchFamily="34" charset="0"/>
              <a:cs typeface="Calibri"/>
            </a:endParaRPr>
          </a:p>
          <a:p>
            <a:pPr marL="285750" indent="-285750">
              <a:buFont typeface="Arial,Sans-Serif"/>
              <a:buChar char="•"/>
            </a:pPr>
            <a:r>
              <a:rPr lang="en-US" sz="1400" dirty="0">
                <a:latin typeface="Century Gothic" panose="020B0502020202020204" pitchFamily="34" charset="0"/>
                <a:ea typeface="+mn-lt"/>
                <a:cs typeface="+mn-lt"/>
              </a:rPr>
              <a:t>Minimum age of 5 and maximum age 20 </a:t>
            </a:r>
          </a:p>
          <a:p>
            <a:pPr marL="285750" indent="-285750">
              <a:buFont typeface="Arial,Sans-Serif"/>
              <a:buChar char="•"/>
            </a:pPr>
            <a:endParaRPr lang="en-US" sz="1400" dirty="0">
              <a:latin typeface="Century Gothic" panose="020B0502020202020204" pitchFamily="34" charset="0"/>
              <a:ea typeface="+mn-lt"/>
              <a:cs typeface="+mn-lt"/>
            </a:endParaRPr>
          </a:p>
          <a:p>
            <a:pPr marL="285750" indent="-285750">
              <a:buFont typeface="Arial"/>
              <a:buChar char="•"/>
            </a:pPr>
            <a:r>
              <a:rPr lang="en-US" sz="1400" dirty="0">
                <a:latin typeface="Century Gothic" panose="020B0502020202020204" pitchFamily="34" charset="0"/>
                <a:ea typeface="+mn-lt"/>
                <a:cs typeface="+mn-lt"/>
              </a:rPr>
              <a:t>Can be billed 3 times per calendar year prior to starting active treatment</a:t>
            </a:r>
            <a:r>
              <a:rPr lang="en-US" sz="1400" strike="sngStrike" dirty="0">
                <a:solidFill>
                  <a:srgbClr val="FF0000"/>
                </a:solidFill>
                <a:latin typeface="Century Gothic" panose="020B0502020202020204" pitchFamily="34" charset="0"/>
                <a:ea typeface="+mn-lt"/>
                <a:cs typeface="+mn-lt"/>
              </a:rPr>
              <a:t>.</a:t>
            </a:r>
          </a:p>
          <a:p>
            <a:endParaRPr lang="en-US" sz="1400" dirty="0">
              <a:latin typeface="Century Gothic" panose="020B0502020202020204" pitchFamily="34" charset="0"/>
              <a:cs typeface="Calibri"/>
            </a:endParaRPr>
          </a:p>
          <a:p>
            <a:pPr marL="285750" indent="-285750">
              <a:buFont typeface="Arial"/>
              <a:buChar char="•"/>
            </a:pPr>
            <a:endParaRPr lang="en-US" sz="1400" dirty="0">
              <a:latin typeface="Century Gothic" panose="020B0502020202020204" pitchFamily="34" charset="0"/>
              <a:ea typeface="+mn-lt"/>
              <a:cs typeface="+mn-lt"/>
            </a:endParaRPr>
          </a:p>
          <a:p>
            <a:pPr marL="285750" indent="-285750">
              <a:buFont typeface="Arial,Sans-Serif"/>
              <a:buChar char="•"/>
            </a:pPr>
            <a:endParaRPr lang="en-US" sz="1400" dirty="0">
              <a:latin typeface="Century Gothic" panose="020B0502020202020204" pitchFamily="34" charset="0"/>
              <a:cs typeface="Calibri"/>
            </a:endParaRPr>
          </a:p>
          <a:p>
            <a:r>
              <a:rPr lang="en-US" sz="1400" b="1" dirty="0">
                <a:latin typeface="Century Gothic" panose="020B0502020202020204" pitchFamily="34" charset="0"/>
                <a:ea typeface="+mn-lt"/>
                <a:cs typeface="+mn-lt"/>
              </a:rPr>
              <a:t>*Orthodontist should ONLY use procedure code D8660 for examinations prior to starting active care</a:t>
            </a:r>
            <a:endParaRPr lang="en-US" sz="1400" b="1" dirty="0">
              <a:latin typeface="Century Gothic" panose="020B0502020202020204" pitchFamily="34" charset="0"/>
              <a:cs typeface="Calibri"/>
            </a:endParaRPr>
          </a:p>
          <a:p>
            <a:r>
              <a:rPr lang="en-US" dirty="0">
                <a:cs typeface="Arial"/>
              </a:rPr>
              <a:t>​</a:t>
            </a:r>
          </a:p>
          <a:p>
            <a:r>
              <a:rPr lang="en-US" dirty="0">
                <a:cs typeface="Arial"/>
              </a:rPr>
              <a:t>​</a:t>
            </a:r>
          </a:p>
          <a:p>
            <a:pPr>
              <a:buChar char="•"/>
            </a:pPr>
            <a:endParaRPr lang="en-US" dirty="0">
              <a:cs typeface="Arial"/>
            </a:endParaRPr>
          </a:p>
        </p:txBody>
      </p:sp>
    </p:spTree>
    <p:extLst>
      <p:ext uri="{BB962C8B-B14F-4D97-AF65-F5344CB8AC3E}">
        <p14:creationId xmlns:p14="http://schemas.microsoft.com/office/powerpoint/2010/main" val="235392609"/>
      </p:ext>
    </p:extLst>
  </p:cSld>
  <p:clrMapOvr>
    <a:masterClrMapping/>
  </p:clrMapOvr>
  <p:transition advTm="10000">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91CDBA4A-FBE3-4D11-86C4-39EA80F404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1315"/>
            <a:ext cx="9155906" cy="1621358"/>
          </a:xfrm>
          <a:prstGeom prst="rect">
            <a:avLst/>
          </a:prstGeom>
        </p:spPr>
      </p:pic>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22" name="Slide Number Placeholder 1">
            <a:extLst>
              <a:ext uri="{FF2B5EF4-FFF2-40B4-BE49-F238E27FC236}">
                <a16:creationId xmlns:a16="http://schemas.microsoft.com/office/drawing/2014/main" id="{356A403C-A83D-42DA-BDCF-5B2E235F7C13}"/>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5</a:t>
            </a:fld>
            <a:endParaRPr lang="en-US" b="1">
              <a:solidFill>
                <a:srgbClr val="7E3F98"/>
              </a:solidFill>
              <a:latin typeface="Century Gothic" panose="020B0502020202020204" pitchFamily="34" charset="0"/>
            </a:endParaRPr>
          </a:p>
        </p:txBody>
      </p:sp>
      <p:sp>
        <p:nvSpPr>
          <p:cNvPr id="24" name="TextBox 23">
            <a:extLst>
              <a:ext uri="{FF2B5EF4-FFF2-40B4-BE49-F238E27FC236}">
                <a16:creationId xmlns:a16="http://schemas.microsoft.com/office/drawing/2014/main" id="{8A3C580A-37E2-454E-ADDF-1309E0A0FA67}"/>
              </a:ext>
            </a:extLst>
          </p:cNvPr>
          <p:cNvSpPr txBox="1"/>
          <p:nvPr/>
        </p:nvSpPr>
        <p:spPr>
          <a:xfrm>
            <a:off x="584705" y="5868"/>
            <a:ext cx="5054095" cy="836126"/>
          </a:xfrm>
          <a:prstGeom prst="rect">
            <a:avLst/>
          </a:prstGeom>
          <a:noFill/>
        </p:spPr>
        <p:txBody>
          <a:bodyPr wrap="square" lIns="91440" tIns="45720" rIns="91440" bIns="45720" rtlCol="0" anchor="b">
            <a:spAutoFit/>
          </a:bodyPr>
          <a:lstStyle/>
          <a:p>
            <a:pPr>
              <a:lnSpc>
                <a:spcPts val="2900"/>
              </a:lnSpc>
            </a:pPr>
            <a:endParaRPr lang="en-US" b="1">
              <a:solidFill>
                <a:srgbClr val="7E3F98"/>
              </a:solidFill>
              <a:latin typeface="Century Gothic"/>
            </a:endParaRPr>
          </a:p>
          <a:p>
            <a:pPr fontAlgn="ctr">
              <a:lnSpc>
                <a:spcPts val="2900"/>
              </a:lnSpc>
            </a:pPr>
            <a:r>
              <a:rPr lang="en-US" sz="2400" b="1">
                <a:solidFill>
                  <a:schemeClr val="bg1"/>
                </a:solidFill>
                <a:latin typeface="Century Gothic"/>
              </a:rPr>
              <a:t>HLD Assessment Tool</a:t>
            </a:r>
            <a:endParaRPr lang="en-US">
              <a:solidFill>
                <a:schemeClr val="bg1"/>
              </a:solidFill>
              <a:latin typeface="Century Gothic"/>
            </a:endParaRPr>
          </a:p>
        </p:txBody>
      </p:sp>
      <p:pic>
        <p:nvPicPr>
          <p:cNvPr id="13" name="Picture 12">
            <a:extLst>
              <a:ext uri="{FF2B5EF4-FFF2-40B4-BE49-F238E27FC236}">
                <a16:creationId xmlns:a16="http://schemas.microsoft.com/office/drawing/2014/main" id="{B705BB48-784B-459F-A43E-BAE498325642}"/>
              </a:ext>
            </a:extLst>
          </p:cNvPr>
          <p:cNvPicPr>
            <a:picLocks noChangeAspect="1"/>
          </p:cNvPicPr>
          <p:nvPr/>
        </p:nvPicPr>
        <p:blipFill>
          <a:blip r:embed="rId4"/>
          <a:stretch>
            <a:fillRect/>
          </a:stretch>
        </p:blipFill>
        <p:spPr>
          <a:xfrm>
            <a:off x="6825120" y="414741"/>
            <a:ext cx="1644098" cy="399281"/>
          </a:xfrm>
          <a:prstGeom prst="rect">
            <a:avLst/>
          </a:prstGeom>
        </p:spPr>
      </p:pic>
      <p:sp>
        <p:nvSpPr>
          <p:cNvPr id="15" name="TextBox 14">
            <a:extLst>
              <a:ext uri="{FF2B5EF4-FFF2-40B4-BE49-F238E27FC236}">
                <a16:creationId xmlns:a16="http://schemas.microsoft.com/office/drawing/2014/main" id="{B2988D91-B406-4D32-B98D-44B4CD767B17}"/>
              </a:ext>
            </a:extLst>
          </p:cNvPr>
          <p:cNvSpPr txBox="1"/>
          <p:nvPr/>
        </p:nvSpPr>
        <p:spPr>
          <a:xfrm>
            <a:off x="5071844" y="716158"/>
            <a:ext cx="3440906" cy="4924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algn="r"/>
            <a:r>
              <a:rPr lang="en-US" sz="900" b="1">
                <a:solidFill>
                  <a:schemeClr val="bg1"/>
                </a:solidFill>
                <a:latin typeface="Century Gothic"/>
              </a:rPr>
              <a:t>2021  Orthodontic Training</a:t>
            </a:r>
            <a:endParaRPr lang="en-US" sz="900">
              <a:solidFill>
                <a:schemeClr val="bg1"/>
              </a:solidFill>
              <a:latin typeface="Century Gothic"/>
              <a:ea typeface="+mn-lt"/>
              <a:cs typeface="+mn-lt"/>
            </a:endParaRPr>
          </a:p>
          <a:p>
            <a:pPr marL="182880" algn="r"/>
            <a:endParaRPr lang="en-US" sz="900" b="1">
              <a:solidFill>
                <a:schemeClr val="bg1"/>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19" name="TextBox 18">
            <a:extLst>
              <a:ext uri="{FF2B5EF4-FFF2-40B4-BE49-F238E27FC236}">
                <a16:creationId xmlns:a16="http://schemas.microsoft.com/office/drawing/2014/main" id="{DC227797-CD8F-411B-AA03-E39E3A6E3089}"/>
              </a:ext>
            </a:extLst>
          </p:cNvPr>
          <p:cNvSpPr txBox="1"/>
          <p:nvPr/>
        </p:nvSpPr>
        <p:spPr>
          <a:xfrm>
            <a:off x="-5015" y="6436695"/>
            <a:ext cx="3891215" cy="307777"/>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4EF02983-1E7B-4AE9-8150-E97B8180DD80}"/>
              </a:ext>
            </a:extLst>
          </p:cNvPr>
          <p:cNvSpPr txBox="1"/>
          <p:nvPr/>
        </p:nvSpPr>
        <p:spPr>
          <a:xfrm>
            <a:off x="584705" y="1742355"/>
            <a:ext cx="7417428" cy="5786199"/>
          </a:xfrm>
          <a:prstGeom prst="rect">
            <a:avLst/>
          </a:prstGeom>
          <a:noFill/>
        </p:spPr>
        <p:txBody>
          <a:bodyPr wrap="square" lIns="91440" tIns="45720" rIns="91440" bIns="45720" rtlCol="0" anchor="t">
            <a:spAutoFit/>
          </a:bodyPr>
          <a:lstStyle/>
          <a:p>
            <a:r>
              <a:rPr lang="en-US" sz="1400" b="1" dirty="0">
                <a:latin typeface="Century Gothic" panose="020B0502020202020204" pitchFamily="34" charset="0"/>
              </a:rPr>
              <a:t>The intent of the HLD  Index</a:t>
            </a:r>
            <a:endParaRPr lang="en-US" sz="1400" b="1" dirty="0">
              <a:latin typeface="Century Gothic" panose="020B0502020202020204" pitchFamily="34" charset="0"/>
              <a:cs typeface="Calibri"/>
            </a:endParaRPr>
          </a:p>
          <a:p>
            <a:endParaRPr lang="en-US" sz="1400" u="sng" dirty="0">
              <a:latin typeface="Century Gothic" panose="020B0502020202020204" pitchFamily="34" charset="0"/>
              <a:cs typeface="Calibri"/>
            </a:endParaRPr>
          </a:p>
          <a:p>
            <a:r>
              <a:rPr lang="en-US" sz="1400" dirty="0">
                <a:latin typeface="Century Gothic" panose="020B0502020202020204" pitchFamily="34" charset="0"/>
              </a:rPr>
              <a:t>To measure the presence or absence and the degree of the handicap caused by the components to be scored with the Index. It is NOT intended to diagnose malocclusion. </a:t>
            </a:r>
            <a:endParaRPr lang="en-US" sz="1400" dirty="0">
              <a:latin typeface="Century Gothic" panose="020B0502020202020204" pitchFamily="34" charset="0"/>
              <a:cs typeface="Calibri"/>
            </a:endParaRPr>
          </a:p>
          <a:p>
            <a:endParaRPr lang="en-US" sz="1400" dirty="0">
              <a:latin typeface="Century Gothic" panose="020B0502020202020204" pitchFamily="34" charset="0"/>
              <a:cs typeface="Calibri"/>
            </a:endParaRPr>
          </a:p>
          <a:p>
            <a:pPr marL="285750" indent="-285750">
              <a:buFont typeface="Arial" panose="020B0604020202020204" pitchFamily="34" charset="0"/>
              <a:buChar char="•"/>
            </a:pPr>
            <a:r>
              <a:rPr lang="en-US" sz="1400" dirty="0">
                <a:latin typeface="Century Gothic" panose="020B0502020202020204" pitchFamily="34" charset="0"/>
                <a:cs typeface="Calibri"/>
              </a:rPr>
              <a:t>The HLD  is completed by the dentist that will be rendering the orthodontic treatment </a:t>
            </a:r>
          </a:p>
          <a:p>
            <a:pPr marL="285750" indent="-285750">
              <a:buFont typeface="Arial" panose="020B0604020202020204" pitchFamily="34" charset="0"/>
              <a:buChar char="•"/>
            </a:pPr>
            <a:endParaRPr lang="en-US" sz="1400" dirty="0">
              <a:latin typeface="Century Gothic" panose="020B0502020202020204" pitchFamily="34" charset="0"/>
              <a:cs typeface="Calibri"/>
            </a:endParaRPr>
          </a:p>
          <a:p>
            <a:pPr marL="285750" indent="-285750">
              <a:buFont typeface="Arial" panose="020B0604020202020204" pitchFamily="34" charset="0"/>
              <a:buChar char="•"/>
            </a:pPr>
            <a:r>
              <a:rPr lang="en-US" sz="1400" dirty="0">
                <a:latin typeface="Century Gothic" panose="020B0502020202020204" pitchFamily="34" charset="0"/>
              </a:rPr>
              <a:t>Automatic qualifiers are listed on the top section of page 1 on the HLD form.  If automatic qualifiers are not met</a:t>
            </a:r>
            <a:r>
              <a:rPr lang="en-US" sz="1400" dirty="0">
                <a:solidFill>
                  <a:srgbClr val="FF0000"/>
                </a:solidFill>
                <a:latin typeface="Century Gothic" panose="020B0502020202020204" pitchFamily="34" charset="0"/>
              </a:rPr>
              <a:t>,</a:t>
            </a:r>
            <a:r>
              <a:rPr lang="en-US" sz="1400" dirty="0">
                <a:latin typeface="Century Gothic" panose="020B0502020202020204" pitchFamily="34" charset="0"/>
              </a:rPr>
              <a:t> then there must be a </a:t>
            </a:r>
            <a:r>
              <a:rPr lang="en-US" sz="1400" u="sng" dirty="0">
                <a:latin typeface="Century Gothic" panose="020B0502020202020204" pitchFamily="34" charset="0"/>
              </a:rPr>
              <a:t>total score equal to or greater than 26</a:t>
            </a:r>
            <a:r>
              <a:rPr lang="en-US" sz="1400" dirty="0">
                <a:latin typeface="Century Gothic" panose="020B0502020202020204" pitchFamily="34" charset="0"/>
              </a:rPr>
              <a:t> (when scored correctly) to qualify for treatment.  </a:t>
            </a:r>
            <a:r>
              <a:rPr lang="en-US" sz="1400" strike="sngStrike" dirty="0">
                <a:latin typeface="Century Gothic" panose="020B0502020202020204" pitchFamily="34" charset="0"/>
              </a:rPr>
              <a:t> </a:t>
            </a:r>
            <a:endParaRPr lang="en-US" sz="1400" strike="sngStrike" dirty="0">
              <a:latin typeface="Century Gothic" panose="020B0502020202020204" pitchFamily="34" charset="0"/>
              <a:cs typeface="Calibri"/>
            </a:endParaRPr>
          </a:p>
          <a:p>
            <a:pPr marL="285750" indent="-285750">
              <a:buFont typeface="Arial" panose="020B0604020202020204" pitchFamily="34" charset="0"/>
              <a:buChar char="•"/>
            </a:pPr>
            <a:endParaRPr lang="en-US" sz="1400" dirty="0">
              <a:latin typeface="Century Gothic" panose="020B0502020202020204" pitchFamily="34" charset="0"/>
              <a:cs typeface="Calibri"/>
            </a:endParaRPr>
          </a:p>
          <a:p>
            <a:pPr marL="285750" indent="-285750">
              <a:buFont typeface="Arial" panose="020B0604020202020204" pitchFamily="34" charset="0"/>
              <a:buChar char="•"/>
            </a:pPr>
            <a:r>
              <a:rPr lang="en-US" sz="1400" dirty="0">
                <a:latin typeface="Century Gothic" panose="020B0502020202020204" pitchFamily="34" charset="0"/>
              </a:rPr>
              <a:t>Total scores of less than 26 with extenuating circumstances (i.e., functional difficulties and/or medical anomaly) may qualify for medical necessity exception.  The pre-authorization must include all medical evidence and supporting documentation.</a:t>
            </a:r>
          </a:p>
          <a:p>
            <a:endParaRPr lang="en-US" sz="1400" dirty="0">
              <a:latin typeface="Century Gothic" panose="020B0502020202020204" pitchFamily="34" charset="0"/>
              <a:cs typeface="Calibri"/>
            </a:endParaRPr>
          </a:p>
          <a:p>
            <a:pPr marL="285750" indent="-285750">
              <a:buFont typeface="Arial" panose="020B0604020202020204" pitchFamily="34" charset="0"/>
              <a:buChar char="•"/>
            </a:pPr>
            <a:r>
              <a:rPr lang="en-US" sz="1400" dirty="0">
                <a:latin typeface="Century Gothic" panose="020B0502020202020204" pitchFamily="34" charset="0"/>
              </a:rPr>
              <a:t>Form and Instructions may be found on </a:t>
            </a:r>
            <a:r>
              <a:rPr lang="en-US" sz="1400" i="1" dirty="0">
                <a:latin typeface="Century Gothic" panose="020B0502020202020204" pitchFamily="34" charset="0"/>
              </a:rPr>
              <a:t>LIBERTY Dental Plan’s Provider Resource Library</a:t>
            </a:r>
            <a:endParaRPr lang="en-US" sz="1400" i="1" dirty="0">
              <a:latin typeface="Century Gothic" panose="020B0502020202020204" pitchFamily="34" charset="0"/>
              <a:cs typeface="Calibri"/>
            </a:endParaRPr>
          </a:p>
          <a:p>
            <a:r>
              <a:rPr lang="en-US" sz="1400" i="1" dirty="0">
                <a:latin typeface="Century Gothic" panose="020B0502020202020204" pitchFamily="34" charset="0"/>
              </a:rPr>
              <a:t>      </a:t>
            </a:r>
            <a:r>
              <a:rPr lang="en-US" sz="1400" dirty="0">
                <a:latin typeface="Century Gothic" panose="020B0502020202020204" pitchFamily="34" charset="0"/>
                <a:hlinkClick r:id="rId5"/>
              </a:rPr>
              <a:t>NY HLD Index Form</a:t>
            </a:r>
            <a:endParaRPr lang="en-US" sz="1400" dirty="0">
              <a:latin typeface="Century Gothic" panose="020B0502020202020204" pitchFamily="34" charset="0"/>
              <a:cs typeface="Calibri"/>
            </a:endParaRPr>
          </a:p>
          <a:p>
            <a:endParaRPr lang="en-US" sz="1400" dirty="0">
              <a:solidFill>
                <a:srgbClr val="954F72"/>
              </a:solidFill>
              <a:latin typeface="+mj-lt"/>
              <a:cs typeface="Calibri"/>
              <a:hlinkClick r:id="rId6" invalidUrl="http://"/>
            </a:endParaRPr>
          </a:p>
          <a:p>
            <a:endParaRPr lang="en-US" sz="1600" dirty="0">
              <a:solidFill>
                <a:srgbClr val="954F72"/>
              </a:solidFill>
              <a:latin typeface="+mj-lt"/>
              <a:hlinkClick r:id="rId7">
                <a:extLst>
                  <a:ext uri="{A12FA001-AC4F-418D-AE19-62706E023703}">
                    <ahyp:hlinkClr xmlns:ahyp="http://schemas.microsoft.com/office/drawing/2018/hyperlinkcolor" val="tx"/>
                  </a:ext>
                </a:extLst>
              </a:hlinkClick>
            </a:endParaRPr>
          </a:p>
          <a:p>
            <a:endParaRPr lang="en-US" sz="1600" dirty="0">
              <a:latin typeface="+mj-lt"/>
            </a:endParaRPr>
          </a:p>
          <a:p>
            <a:pPr marL="285750" indent="-285750">
              <a:buFontTx/>
              <a:buChar char="-"/>
            </a:pPr>
            <a:endParaRPr lang="en-US" sz="1600" dirty="0">
              <a:latin typeface="+mj-lt"/>
            </a:endParaRPr>
          </a:p>
        </p:txBody>
      </p:sp>
    </p:spTree>
    <p:extLst>
      <p:ext uri="{BB962C8B-B14F-4D97-AF65-F5344CB8AC3E}">
        <p14:creationId xmlns:p14="http://schemas.microsoft.com/office/powerpoint/2010/main" val="929592657"/>
      </p:ext>
    </p:extLst>
  </p:cSld>
  <p:clrMapOvr>
    <a:masterClrMapping/>
  </p:clrMapOvr>
  <p:transition advTm="10000">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91CDBA4A-FBE3-4D11-86C4-39EA80F404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94"/>
            <a:ext cx="9155906" cy="1621358"/>
          </a:xfrm>
          <a:prstGeom prst="rect">
            <a:avLst/>
          </a:prstGeom>
        </p:spPr>
      </p:pic>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22" name="Slide Number Placeholder 1">
            <a:extLst>
              <a:ext uri="{FF2B5EF4-FFF2-40B4-BE49-F238E27FC236}">
                <a16:creationId xmlns:a16="http://schemas.microsoft.com/office/drawing/2014/main" id="{356A403C-A83D-42DA-BDCF-5B2E235F7C13}"/>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6</a:t>
            </a:fld>
            <a:endParaRPr lang="en-US" b="1">
              <a:solidFill>
                <a:srgbClr val="7E3F98"/>
              </a:solidFill>
              <a:latin typeface="Century Gothic" panose="020B0502020202020204" pitchFamily="34" charset="0"/>
            </a:endParaRPr>
          </a:p>
        </p:txBody>
      </p:sp>
      <p:sp>
        <p:nvSpPr>
          <p:cNvPr id="24" name="TextBox 23">
            <a:extLst>
              <a:ext uri="{FF2B5EF4-FFF2-40B4-BE49-F238E27FC236}">
                <a16:creationId xmlns:a16="http://schemas.microsoft.com/office/drawing/2014/main" id="{8A3C580A-37E2-454E-ADDF-1309E0A0FA67}"/>
              </a:ext>
            </a:extLst>
          </p:cNvPr>
          <p:cNvSpPr txBox="1"/>
          <p:nvPr/>
        </p:nvSpPr>
        <p:spPr>
          <a:xfrm>
            <a:off x="513454" y="370544"/>
            <a:ext cx="6303231" cy="836126"/>
          </a:xfrm>
          <a:prstGeom prst="rect">
            <a:avLst/>
          </a:prstGeom>
          <a:noFill/>
        </p:spPr>
        <p:txBody>
          <a:bodyPr wrap="square" lIns="91440" tIns="45720" rIns="91440" bIns="45720" rtlCol="0" anchor="b">
            <a:spAutoFit/>
          </a:bodyPr>
          <a:lstStyle/>
          <a:p>
            <a:pPr fontAlgn="ctr">
              <a:lnSpc>
                <a:spcPts val="2900"/>
              </a:lnSpc>
            </a:pPr>
            <a:r>
              <a:rPr lang="en-US" sz="2400" b="1">
                <a:solidFill>
                  <a:schemeClr val="bg1"/>
                </a:solidFill>
                <a:latin typeface="Century Gothic"/>
              </a:rPr>
              <a:t>Minor Treatment to Control Harmful Habits</a:t>
            </a:r>
            <a:endParaRPr lang="en-US" sz="2400">
              <a:solidFill>
                <a:schemeClr val="bg1"/>
              </a:solidFill>
              <a:latin typeface="Century Gothic"/>
            </a:endParaRPr>
          </a:p>
        </p:txBody>
      </p:sp>
      <p:pic>
        <p:nvPicPr>
          <p:cNvPr id="13" name="Picture 12">
            <a:extLst>
              <a:ext uri="{FF2B5EF4-FFF2-40B4-BE49-F238E27FC236}">
                <a16:creationId xmlns:a16="http://schemas.microsoft.com/office/drawing/2014/main" id="{B705BB48-784B-459F-A43E-BAE498325642}"/>
              </a:ext>
            </a:extLst>
          </p:cNvPr>
          <p:cNvPicPr>
            <a:picLocks noChangeAspect="1"/>
          </p:cNvPicPr>
          <p:nvPr/>
        </p:nvPicPr>
        <p:blipFill>
          <a:blip r:embed="rId4"/>
          <a:stretch>
            <a:fillRect/>
          </a:stretch>
        </p:blipFill>
        <p:spPr>
          <a:xfrm>
            <a:off x="6816685" y="406306"/>
            <a:ext cx="1644098" cy="399281"/>
          </a:xfrm>
          <a:prstGeom prst="rect">
            <a:avLst/>
          </a:prstGeom>
        </p:spPr>
      </p:pic>
      <p:sp>
        <p:nvSpPr>
          <p:cNvPr id="15" name="TextBox 14">
            <a:extLst>
              <a:ext uri="{FF2B5EF4-FFF2-40B4-BE49-F238E27FC236}">
                <a16:creationId xmlns:a16="http://schemas.microsoft.com/office/drawing/2014/main" id="{B2988D91-B406-4D32-B98D-44B4CD767B17}"/>
              </a:ext>
            </a:extLst>
          </p:cNvPr>
          <p:cNvSpPr txBox="1"/>
          <p:nvPr/>
        </p:nvSpPr>
        <p:spPr>
          <a:xfrm>
            <a:off x="5071844" y="716158"/>
            <a:ext cx="3440906" cy="4924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algn="r"/>
            <a:r>
              <a:rPr lang="en-US" sz="900" b="1">
                <a:solidFill>
                  <a:schemeClr val="bg1"/>
                </a:solidFill>
                <a:latin typeface="Century Gothic"/>
              </a:rPr>
              <a:t>2021  Orthodontic Training</a:t>
            </a:r>
            <a:endParaRPr lang="en-US" sz="900">
              <a:solidFill>
                <a:schemeClr val="bg1"/>
              </a:solidFill>
              <a:latin typeface="Century Gothic"/>
              <a:ea typeface="+mn-lt"/>
              <a:cs typeface="+mn-lt"/>
            </a:endParaRPr>
          </a:p>
          <a:p>
            <a:pPr marL="182880" algn="r"/>
            <a:endParaRPr lang="en-US" sz="900" b="1">
              <a:solidFill>
                <a:schemeClr val="bg1"/>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19" name="TextBox 18">
            <a:extLst>
              <a:ext uri="{FF2B5EF4-FFF2-40B4-BE49-F238E27FC236}">
                <a16:creationId xmlns:a16="http://schemas.microsoft.com/office/drawing/2014/main" id="{DC227797-CD8F-411B-AA03-E39E3A6E3089}"/>
              </a:ext>
            </a:extLst>
          </p:cNvPr>
          <p:cNvSpPr txBox="1"/>
          <p:nvPr/>
        </p:nvSpPr>
        <p:spPr>
          <a:xfrm>
            <a:off x="-5015" y="6436695"/>
            <a:ext cx="3891215" cy="307777"/>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2D0F5D0D-8DB1-4602-9D72-0647C6B3CD68}"/>
              </a:ext>
            </a:extLst>
          </p:cNvPr>
          <p:cNvSpPr txBox="1"/>
          <p:nvPr/>
        </p:nvSpPr>
        <p:spPr>
          <a:xfrm>
            <a:off x="502426" y="1710799"/>
            <a:ext cx="7141266" cy="4401205"/>
          </a:xfrm>
          <a:prstGeom prst="rect">
            <a:avLst/>
          </a:prstGeom>
          <a:noFill/>
        </p:spPr>
        <p:txBody>
          <a:bodyPr wrap="square" lIns="91440" tIns="45720" rIns="91440" bIns="45720" rtlCol="0" anchor="t">
            <a:spAutoFit/>
          </a:bodyPr>
          <a:lstStyle/>
          <a:p>
            <a:r>
              <a:rPr lang="en-US" sz="1400" b="1" dirty="0">
                <a:latin typeface="Century Gothic" panose="020B0502020202020204" pitchFamily="34" charset="0"/>
                <a:ea typeface="+mn-lt"/>
                <a:cs typeface="+mn-lt"/>
              </a:rPr>
              <a:t>D8210 and D8220 include appliances for habits such as thumb sucking and tongue thrusting.  </a:t>
            </a:r>
            <a:r>
              <a:rPr lang="en-US" sz="1400" dirty="0">
                <a:latin typeface="Century Gothic" panose="020B0502020202020204" pitchFamily="34" charset="0"/>
                <a:ea typeface="+mn-lt"/>
                <a:cs typeface="+mn-lt"/>
              </a:rPr>
              <a:t>  </a:t>
            </a:r>
          </a:p>
          <a:p>
            <a:endParaRPr lang="en-US" sz="1400" dirty="0">
              <a:latin typeface="Century Gothic" panose="020B0502020202020204" pitchFamily="34" charset="0"/>
              <a:ea typeface="+mn-lt"/>
              <a:cs typeface="+mn-lt"/>
            </a:endParaRPr>
          </a:p>
          <a:p>
            <a:r>
              <a:rPr lang="en-US" sz="1400" dirty="0">
                <a:latin typeface="Century Gothic" panose="020B0502020202020204" pitchFamily="34" charset="0"/>
                <a:ea typeface="+mn-lt"/>
                <a:cs typeface="+mn-lt"/>
              </a:rPr>
              <a:t>D8210  can be billed once every 12 months </a:t>
            </a:r>
            <a:endParaRPr lang="en-US" dirty="0">
              <a:latin typeface="Century Gothic" panose="020B0502020202020204" pitchFamily="34" charset="0"/>
              <a:ea typeface="+mn-lt"/>
              <a:cs typeface="+mn-lt"/>
            </a:endParaRPr>
          </a:p>
          <a:p>
            <a:pPr marL="285750" indent="-285750">
              <a:buFont typeface="Arial"/>
              <a:buChar char="•"/>
            </a:pPr>
            <a:r>
              <a:rPr lang="en-US" sz="1400" dirty="0">
                <a:latin typeface="Century Gothic" panose="020B0502020202020204" pitchFamily="34" charset="0"/>
                <a:ea typeface="+mn-lt"/>
                <a:cs typeface="+mn-lt"/>
              </a:rPr>
              <a:t>Documentation must be submitted supporting a harmful habit. </a:t>
            </a:r>
            <a:endParaRPr lang="en-US" dirty="0">
              <a:latin typeface="Century Gothic" panose="020B0502020202020204" pitchFamily="34" charset="0"/>
              <a:ea typeface="+mn-lt"/>
              <a:cs typeface="+mn-lt"/>
            </a:endParaRPr>
          </a:p>
          <a:p>
            <a:pPr marL="285750" indent="-285750">
              <a:buFont typeface="Arial"/>
              <a:buChar char="•"/>
            </a:pPr>
            <a:r>
              <a:rPr lang="en-US" sz="1400" dirty="0">
                <a:latin typeface="Century Gothic" panose="020B0502020202020204" pitchFamily="34" charset="0"/>
                <a:ea typeface="+mn-lt"/>
                <a:cs typeface="+mn-lt"/>
              </a:rPr>
              <a:t>Age 5 and over</a:t>
            </a:r>
            <a:endParaRPr lang="en-US" dirty="0">
              <a:latin typeface="Century Gothic" panose="020B0502020202020204" pitchFamily="34" charset="0"/>
              <a:ea typeface="+mn-lt"/>
              <a:cs typeface="+mn-lt"/>
            </a:endParaRPr>
          </a:p>
          <a:p>
            <a:endParaRPr lang="en-US" sz="1400" dirty="0">
              <a:latin typeface="Century Gothic" panose="020B0502020202020204" pitchFamily="34" charset="0"/>
              <a:cs typeface="Calibri"/>
            </a:endParaRPr>
          </a:p>
          <a:p>
            <a:r>
              <a:rPr lang="en-US" sz="1400" dirty="0">
                <a:latin typeface="Century Gothic" panose="020B0502020202020204" pitchFamily="34" charset="0"/>
                <a:ea typeface="+mn-lt"/>
                <a:cs typeface="+mn-lt"/>
              </a:rPr>
              <a:t>D8220 can be billed once in a  lifetime </a:t>
            </a:r>
            <a:endParaRPr lang="en-US" dirty="0">
              <a:latin typeface="Century Gothic" panose="020B0502020202020204" pitchFamily="34" charset="0"/>
              <a:ea typeface="+mn-lt"/>
              <a:cs typeface="+mn-lt"/>
            </a:endParaRPr>
          </a:p>
          <a:p>
            <a:pPr marL="285750" indent="-285750">
              <a:buFont typeface="Arial"/>
              <a:buChar char="•"/>
            </a:pPr>
            <a:r>
              <a:rPr lang="en-US" sz="1400" dirty="0">
                <a:latin typeface="Century Gothic" panose="020B0502020202020204" pitchFamily="34" charset="0"/>
                <a:ea typeface="+mn-lt"/>
                <a:cs typeface="+mn-lt"/>
              </a:rPr>
              <a:t>Documentation must be submitted supporting a harmful habit. </a:t>
            </a:r>
            <a:endParaRPr lang="en-US" dirty="0">
              <a:latin typeface="Century Gothic" panose="020B0502020202020204" pitchFamily="34" charset="0"/>
              <a:ea typeface="+mn-lt"/>
              <a:cs typeface="+mn-lt"/>
            </a:endParaRPr>
          </a:p>
          <a:p>
            <a:pPr marL="285750" indent="-285750">
              <a:buFont typeface="Arial"/>
              <a:buChar char="•"/>
            </a:pPr>
            <a:r>
              <a:rPr lang="en-US" sz="1400" dirty="0">
                <a:latin typeface="Century Gothic" panose="020B0502020202020204" pitchFamily="34" charset="0"/>
                <a:ea typeface="+mn-lt"/>
                <a:cs typeface="+mn-lt"/>
              </a:rPr>
              <a:t>Age 5 and over</a:t>
            </a:r>
            <a:endParaRPr lang="en-US" dirty="0">
              <a:latin typeface="Century Gothic" panose="020B0502020202020204" pitchFamily="34" charset="0"/>
              <a:ea typeface="+mn-lt"/>
              <a:cs typeface="+mn-lt"/>
            </a:endParaRPr>
          </a:p>
          <a:p>
            <a:endParaRPr lang="en-US" sz="1400" dirty="0">
              <a:latin typeface="Century Gothic" panose="020B0502020202020204" pitchFamily="34" charset="0"/>
              <a:cs typeface="Calibri"/>
            </a:endParaRPr>
          </a:p>
          <a:p>
            <a:endParaRPr lang="en-US" sz="1400" dirty="0">
              <a:latin typeface="Century Gothic" panose="020B0502020202020204" pitchFamily="34" charset="0"/>
              <a:cs typeface="Calibri"/>
            </a:endParaRPr>
          </a:p>
          <a:p>
            <a:r>
              <a:rPr lang="en-US" sz="1400" dirty="0">
                <a:latin typeface="Century Gothic" panose="020B0502020202020204" pitchFamily="34" charset="0"/>
                <a:ea typeface="+mn-lt"/>
                <a:cs typeface="+mn-lt"/>
              </a:rPr>
              <a:t>Procedures can be reviewed for appropriateness  before treatment is initiated by submitting a prior approval request.  Procedures can also be submitted after treatment without prior approval as a “By Report” based on documentation submitted with the claim substantiating a qualifying physically handicapping malocclusion. </a:t>
            </a:r>
            <a:endParaRPr lang="en-US" dirty="0">
              <a:latin typeface="Century Gothic" panose="020B0502020202020204" pitchFamily="34" charset="0"/>
              <a:cs typeface="Calibri"/>
            </a:endParaRPr>
          </a:p>
          <a:p>
            <a:pPr marL="285750" indent="-285750">
              <a:buFont typeface="Arial" panose="020B0604020202020204" pitchFamily="34" charset="0"/>
              <a:buChar char="•"/>
            </a:pPr>
            <a:endParaRPr lang="en-US" sz="1400" dirty="0">
              <a:latin typeface="Century Gothic" panose="020B0502020202020204" pitchFamily="34" charset="0"/>
              <a:cs typeface="Calibri"/>
            </a:endParaRPr>
          </a:p>
          <a:p>
            <a:pPr marL="285750" indent="-285750">
              <a:buFont typeface="Arial" panose="020B0604020202020204" pitchFamily="34" charset="0"/>
              <a:buChar char="•"/>
            </a:pPr>
            <a:endParaRPr lang="en-US" sz="1400" b="1" dirty="0">
              <a:cs typeface="Calibri"/>
            </a:endParaRPr>
          </a:p>
          <a:p>
            <a:endParaRPr lang="en-US" sz="1400" b="1" dirty="0">
              <a:cs typeface="Calibri"/>
            </a:endParaRPr>
          </a:p>
        </p:txBody>
      </p:sp>
    </p:spTree>
    <p:extLst>
      <p:ext uri="{BB962C8B-B14F-4D97-AF65-F5344CB8AC3E}">
        <p14:creationId xmlns:p14="http://schemas.microsoft.com/office/powerpoint/2010/main" val="4217098905"/>
      </p:ext>
    </p:extLst>
  </p:cSld>
  <p:clrMapOvr>
    <a:masterClrMapping/>
  </p:clrMapOvr>
  <p:transition advTm="10000">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91CDBA4A-FBE3-4D11-86C4-39EA80F404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94"/>
            <a:ext cx="9155906" cy="1621358"/>
          </a:xfrm>
          <a:prstGeom prst="rect">
            <a:avLst/>
          </a:prstGeom>
        </p:spPr>
      </p:pic>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22" name="Slide Number Placeholder 1">
            <a:extLst>
              <a:ext uri="{FF2B5EF4-FFF2-40B4-BE49-F238E27FC236}">
                <a16:creationId xmlns:a16="http://schemas.microsoft.com/office/drawing/2014/main" id="{356A403C-A83D-42DA-BDCF-5B2E235F7C13}"/>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7</a:t>
            </a:fld>
            <a:endParaRPr lang="en-US" b="1">
              <a:solidFill>
                <a:srgbClr val="7E3F98"/>
              </a:solidFill>
              <a:latin typeface="Century Gothic" panose="020B0502020202020204" pitchFamily="34" charset="0"/>
            </a:endParaRPr>
          </a:p>
        </p:txBody>
      </p:sp>
      <p:sp>
        <p:nvSpPr>
          <p:cNvPr id="24" name="TextBox 23">
            <a:extLst>
              <a:ext uri="{FF2B5EF4-FFF2-40B4-BE49-F238E27FC236}">
                <a16:creationId xmlns:a16="http://schemas.microsoft.com/office/drawing/2014/main" id="{8A3C580A-37E2-454E-ADDF-1309E0A0FA67}"/>
              </a:ext>
            </a:extLst>
          </p:cNvPr>
          <p:cNvSpPr txBox="1"/>
          <p:nvPr/>
        </p:nvSpPr>
        <p:spPr>
          <a:xfrm>
            <a:off x="533400" y="377872"/>
            <a:ext cx="5139141" cy="464230"/>
          </a:xfrm>
          <a:prstGeom prst="rect">
            <a:avLst/>
          </a:prstGeom>
          <a:noFill/>
        </p:spPr>
        <p:txBody>
          <a:bodyPr wrap="square" lIns="91440" tIns="45720" rIns="91440" bIns="45720" rtlCol="0" anchor="b">
            <a:spAutoFit/>
          </a:bodyPr>
          <a:lstStyle/>
          <a:p>
            <a:pPr fontAlgn="ctr">
              <a:lnSpc>
                <a:spcPts val="2900"/>
              </a:lnSpc>
            </a:pPr>
            <a:r>
              <a:rPr lang="en-US" sz="2400" b="1">
                <a:solidFill>
                  <a:schemeClr val="bg1"/>
                </a:solidFill>
                <a:latin typeface="Century Gothic"/>
              </a:rPr>
              <a:t>  Limited Orthodontic Treatment</a:t>
            </a:r>
            <a:endParaRPr lang="en-US">
              <a:solidFill>
                <a:schemeClr val="bg1"/>
              </a:solidFill>
              <a:latin typeface="Century Gothic"/>
            </a:endParaRPr>
          </a:p>
        </p:txBody>
      </p:sp>
      <p:pic>
        <p:nvPicPr>
          <p:cNvPr id="13" name="Picture 12">
            <a:extLst>
              <a:ext uri="{FF2B5EF4-FFF2-40B4-BE49-F238E27FC236}">
                <a16:creationId xmlns:a16="http://schemas.microsoft.com/office/drawing/2014/main" id="{B705BB48-784B-459F-A43E-BAE498325642}"/>
              </a:ext>
            </a:extLst>
          </p:cNvPr>
          <p:cNvPicPr>
            <a:picLocks noChangeAspect="1"/>
          </p:cNvPicPr>
          <p:nvPr/>
        </p:nvPicPr>
        <p:blipFill>
          <a:blip r:embed="rId4"/>
          <a:stretch>
            <a:fillRect/>
          </a:stretch>
        </p:blipFill>
        <p:spPr>
          <a:xfrm>
            <a:off x="6833555" y="406306"/>
            <a:ext cx="1644098" cy="399281"/>
          </a:xfrm>
          <a:prstGeom prst="rect">
            <a:avLst/>
          </a:prstGeom>
        </p:spPr>
      </p:pic>
      <p:sp>
        <p:nvSpPr>
          <p:cNvPr id="15" name="TextBox 14">
            <a:extLst>
              <a:ext uri="{FF2B5EF4-FFF2-40B4-BE49-F238E27FC236}">
                <a16:creationId xmlns:a16="http://schemas.microsoft.com/office/drawing/2014/main" id="{B2988D91-B406-4D32-B98D-44B4CD767B17}"/>
              </a:ext>
            </a:extLst>
          </p:cNvPr>
          <p:cNvSpPr txBox="1"/>
          <p:nvPr/>
        </p:nvSpPr>
        <p:spPr>
          <a:xfrm>
            <a:off x="5071844" y="716158"/>
            <a:ext cx="3440906" cy="4924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algn="r"/>
            <a:r>
              <a:rPr lang="en-US" sz="900" b="1">
                <a:solidFill>
                  <a:schemeClr val="bg1"/>
                </a:solidFill>
                <a:latin typeface="Century Gothic"/>
              </a:rPr>
              <a:t>2021  Orthodontic Training</a:t>
            </a:r>
            <a:endParaRPr lang="en-US" sz="900">
              <a:solidFill>
                <a:schemeClr val="bg1"/>
              </a:solidFill>
              <a:latin typeface="Century Gothic"/>
              <a:ea typeface="+mn-lt"/>
              <a:cs typeface="+mn-lt"/>
            </a:endParaRPr>
          </a:p>
          <a:p>
            <a:pPr marL="182880" algn="r"/>
            <a:endParaRPr lang="en-US" sz="900" b="1">
              <a:solidFill>
                <a:schemeClr val="bg1"/>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19" name="TextBox 18">
            <a:extLst>
              <a:ext uri="{FF2B5EF4-FFF2-40B4-BE49-F238E27FC236}">
                <a16:creationId xmlns:a16="http://schemas.microsoft.com/office/drawing/2014/main" id="{DC227797-CD8F-411B-AA03-E39E3A6E3089}"/>
              </a:ext>
            </a:extLst>
          </p:cNvPr>
          <p:cNvSpPr txBox="1"/>
          <p:nvPr/>
        </p:nvSpPr>
        <p:spPr>
          <a:xfrm>
            <a:off x="-5015" y="6436695"/>
            <a:ext cx="3891215" cy="307777"/>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400">
              <a:solidFill>
                <a:schemeClr val="bg1"/>
              </a:solidFill>
              <a:latin typeface="Century Gothic" panose="020B0502020202020204" pitchFamily="34" charset="0"/>
            </a:endParaRPr>
          </a:p>
        </p:txBody>
      </p:sp>
      <p:sp>
        <p:nvSpPr>
          <p:cNvPr id="3" name="TextBox 2">
            <a:extLst>
              <a:ext uri="{FF2B5EF4-FFF2-40B4-BE49-F238E27FC236}">
                <a16:creationId xmlns:a16="http://schemas.microsoft.com/office/drawing/2014/main" id="{E3EF4187-A6E5-457D-9630-032F8E84CA86}"/>
              </a:ext>
            </a:extLst>
          </p:cNvPr>
          <p:cNvSpPr txBox="1"/>
          <p:nvPr/>
        </p:nvSpPr>
        <p:spPr>
          <a:xfrm>
            <a:off x="458400" y="1831006"/>
            <a:ext cx="7760400" cy="4247317"/>
          </a:xfrm>
          <a:prstGeom prst="rect">
            <a:avLst/>
          </a:prstGeom>
          <a:noFill/>
        </p:spPr>
        <p:txBody>
          <a:bodyPr wrap="square" lIns="91440" tIns="45720" rIns="91440" bIns="45720" rtlCol="0" anchor="t">
            <a:spAutoFit/>
          </a:bodyPr>
          <a:lstStyle/>
          <a:p>
            <a:r>
              <a:rPr lang="en-US" sz="1400" b="1" dirty="0">
                <a:latin typeface="Century Gothic" panose="020B0502020202020204" pitchFamily="34" charset="0"/>
                <a:cs typeface="Calibri"/>
              </a:rPr>
              <a:t>Limited</a:t>
            </a:r>
            <a:r>
              <a:rPr lang="en-US" sz="1400" b="1" i="0" strike="noStrike" dirty="0">
                <a:latin typeface="Century Gothic" panose="020B0502020202020204" pitchFamily="34" charset="0"/>
                <a:cs typeface="Calibri"/>
              </a:rPr>
              <a:t> </a:t>
            </a:r>
            <a:r>
              <a:rPr lang="en-US" sz="1400" b="1" dirty="0">
                <a:latin typeface="Century Gothic" panose="020B0502020202020204" pitchFamily="34" charset="0"/>
                <a:cs typeface="Calibri"/>
              </a:rPr>
              <a:t>Orthodontic</a:t>
            </a:r>
            <a:r>
              <a:rPr lang="en-US" sz="1400" b="1" i="0" strike="noStrike" dirty="0">
                <a:latin typeface="Century Gothic" panose="020B0502020202020204" pitchFamily="34" charset="0"/>
                <a:cs typeface="Calibri"/>
              </a:rPr>
              <a:t> </a:t>
            </a:r>
            <a:r>
              <a:rPr lang="en-US" sz="1400" b="1" dirty="0">
                <a:latin typeface="Century Gothic" panose="020B0502020202020204" pitchFamily="34" charset="0"/>
                <a:cs typeface="Calibri"/>
              </a:rPr>
              <a:t>Treatment</a:t>
            </a:r>
            <a:endParaRPr lang="en-US" sz="1400" b="1" i="0" strike="noStrike" dirty="0">
              <a:latin typeface="Century Gothic" panose="020B0502020202020204" pitchFamily="34" charset="0"/>
              <a:cs typeface="Calibri"/>
            </a:endParaRPr>
          </a:p>
          <a:p>
            <a:endParaRPr lang="en-US" sz="1400" b="1" dirty="0">
              <a:latin typeface="Century Gothic" panose="020B0502020202020204" pitchFamily="34" charset="0"/>
              <a:cs typeface="Calibri"/>
            </a:endParaRPr>
          </a:p>
          <a:p>
            <a:r>
              <a:rPr lang="en-US" sz="1400" b="0" i="0" u="none" strike="noStrike" dirty="0">
                <a:latin typeface="Century Gothic" panose="020B0502020202020204" pitchFamily="34" charset="0"/>
                <a:cs typeface="Calibri"/>
              </a:rPr>
              <a:t>The submitted records must demonstrate a physically handicapping malocclusion indicating the need for limited orthodontic treatment.</a:t>
            </a:r>
            <a:r>
              <a:rPr lang="en-US" sz="1400" dirty="0">
                <a:latin typeface="Century Gothic" panose="020B0502020202020204" pitchFamily="34" charset="0"/>
                <a:cs typeface="Calibri"/>
              </a:rPr>
              <a:t> Reimbursement is determined based on supporting documentation submitted and is payable once per lifetime. </a:t>
            </a:r>
            <a:endParaRPr lang="en-US" sz="1400" dirty="0">
              <a:latin typeface="Century Gothic" panose="020B0502020202020204" pitchFamily="34" charset="0"/>
              <a:ea typeface="+mn-lt"/>
              <a:cs typeface="+mn-lt"/>
            </a:endParaRPr>
          </a:p>
          <a:p>
            <a:endParaRPr lang="en-US" sz="1400" dirty="0">
              <a:latin typeface="Century Gothic" panose="020B0502020202020204" pitchFamily="34" charset="0"/>
              <a:ea typeface="+mn-lt"/>
              <a:cs typeface="+mn-lt"/>
            </a:endParaRPr>
          </a:p>
          <a:p>
            <a:r>
              <a:rPr lang="en-US" sz="1400" b="0" i="0" strike="noStrike" dirty="0">
                <a:latin typeface="Century Gothic" panose="020B0502020202020204" pitchFamily="34" charset="0"/>
                <a:cs typeface="Calibri"/>
              </a:rPr>
              <a:t>D8010</a:t>
            </a:r>
            <a:r>
              <a:rPr lang="en-US" sz="1400" dirty="0">
                <a:latin typeface="Century Gothic" panose="020B0502020202020204" pitchFamily="34" charset="0"/>
                <a:cs typeface="Calibri"/>
              </a:rPr>
              <a:t>      </a:t>
            </a:r>
            <a:r>
              <a:rPr lang="en-US" sz="1400" b="1" i="0" u="none" strike="noStrike" dirty="0">
                <a:latin typeface="Century Gothic" panose="020B0502020202020204" pitchFamily="34" charset="0"/>
                <a:cs typeface="Calibri"/>
              </a:rPr>
              <a:t>Limited orthodontic treatment of the primary dentition</a:t>
            </a:r>
            <a:r>
              <a:rPr lang="en-US" sz="1400" b="1" dirty="0">
                <a:latin typeface="Century Gothic" panose="020B0502020202020204" pitchFamily="34" charset="0"/>
                <a:cs typeface="Calibri"/>
              </a:rPr>
              <a:t> </a:t>
            </a:r>
          </a:p>
          <a:p>
            <a:r>
              <a:rPr lang="en-US" sz="1400" b="0" i="0" u="none" strike="noStrike" dirty="0">
                <a:latin typeface="Century Gothic" panose="020B0502020202020204" pitchFamily="34" charset="0"/>
                <a:cs typeface="Calibri"/>
              </a:rPr>
              <a:t>	</a:t>
            </a:r>
            <a:endParaRPr lang="en-US" dirty="0">
              <a:latin typeface="Century Gothic" panose="020B0502020202020204" pitchFamily="34" charset="0"/>
            </a:endParaRPr>
          </a:p>
          <a:p>
            <a:r>
              <a:rPr lang="en-US" sz="1400" b="0" i="0" strike="noStrike" dirty="0">
                <a:latin typeface="Century Gothic" panose="020B0502020202020204" pitchFamily="34" charset="0"/>
                <a:cs typeface="Calibri"/>
              </a:rPr>
              <a:t>D8020</a:t>
            </a:r>
            <a:r>
              <a:rPr lang="en-US" sz="1400" dirty="0">
                <a:latin typeface="Century Gothic" panose="020B0502020202020204" pitchFamily="34" charset="0"/>
                <a:cs typeface="Calibri"/>
              </a:rPr>
              <a:t>      </a:t>
            </a:r>
            <a:r>
              <a:rPr lang="en-US" sz="1400" b="1" i="0" u="none" strike="noStrike" dirty="0">
                <a:latin typeface="Century Gothic" panose="020B0502020202020204" pitchFamily="34" charset="0"/>
                <a:cs typeface="Calibri"/>
              </a:rPr>
              <a:t>Limited orthodontic treatment of the transitional dentition</a:t>
            </a:r>
            <a:r>
              <a:rPr lang="en-US" sz="1400" b="1" dirty="0">
                <a:latin typeface="Century Gothic" panose="020B0502020202020204" pitchFamily="34" charset="0"/>
                <a:cs typeface="Calibri"/>
              </a:rPr>
              <a:t> </a:t>
            </a:r>
            <a:r>
              <a:rPr lang="en-US" sz="1400" b="0" i="0" u="none" strike="noStrike" dirty="0">
                <a:latin typeface="Century Gothic" panose="020B0502020202020204" pitchFamily="34" charset="0"/>
                <a:cs typeface="Calibri"/>
              </a:rPr>
              <a:t>	</a:t>
            </a:r>
          </a:p>
          <a:p>
            <a:endParaRPr lang="en-US" sz="1400" dirty="0">
              <a:latin typeface="Century Gothic" panose="020B0502020202020204" pitchFamily="34" charset="0"/>
              <a:cs typeface="Calibri"/>
            </a:endParaRPr>
          </a:p>
          <a:p>
            <a:r>
              <a:rPr lang="en-US" sz="1400" b="0" i="0" strike="noStrike" dirty="0">
                <a:latin typeface="Century Gothic" panose="020B0502020202020204" pitchFamily="34" charset="0"/>
                <a:cs typeface="Calibri"/>
              </a:rPr>
              <a:t>D8030</a:t>
            </a:r>
            <a:r>
              <a:rPr lang="en-US" sz="1400" dirty="0">
                <a:latin typeface="Century Gothic" panose="020B0502020202020204" pitchFamily="34" charset="0"/>
                <a:cs typeface="Calibri"/>
              </a:rPr>
              <a:t>      </a:t>
            </a:r>
            <a:r>
              <a:rPr lang="en-US" sz="1400" b="1" i="0" u="none" strike="noStrike" dirty="0">
                <a:latin typeface="Century Gothic" panose="020B0502020202020204" pitchFamily="34" charset="0"/>
                <a:cs typeface="Calibri"/>
              </a:rPr>
              <a:t>Limited orthodontic treatment of the adolescent dentition</a:t>
            </a:r>
            <a:r>
              <a:rPr lang="en-US" sz="1400" b="1" dirty="0">
                <a:latin typeface="Century Gothic" panose="020B0502020202020204" pitchFamily="34" charset="0"/>
                <a:cs typeface="Calibri"/>
              </a:rPr>
              <a:t> </a:t>
            </a:r>
            <a:endParaRPr lang="en-US" sz="1400" b="0" i="0" u="none" strike="noStrike" dirty="0">
              <a:latin typeface="Century Gothic" panose="020B0502020202020204" pitchFamily="34" charset="0"/>
              <a:cs typeface="Calibri"/>
            </a:endParaRPr>
          </a:p>
          <a:p>
            <a:r>
              <a:rPr lang="en-US" sz="1400" b="0" i="0" u="none" strike="noStrike" dirty="0">
                <a:latin typeface="Century Gothic" panose="020B0502020202020204" pitchFamily="34" charset="0"/>
                <a:cs typeface="Calibri"/>
              </a:rPr>
              <a:t>	</a:t>
            </a:r>
          </a:p>
          <a:p>
            <a:r>
              <a:rPr lang="en-US" sz="1400" b="0" i="0" strike="noStrike" dirty="0">
                <a:latin typeface="Century Gothic" panose="020B0502020202020204" pitchFamily="34" charset="0"/>
                <a:cs typeface="Calibri"/>
              </a:rPr>
              <a:t>D8040</a:t>
            </a:r>
            <a:r>
              <a:rPr lang="en-US" sz="1400" dirty="0">
                <a:latin typeface="Century Gothic" panose="020B0502020202020204" pitchFamily="34" charset="0"/>
                <a:cs typeface="Calibri"/>
              </a:rPr>
              <a:t>      </a:t>
            </a:r>
            <a:r>
              <a:rPr lang="en-US" sz="1400" b="1" i="0" u="none" strike="noStrike" dirty="0">
                <a:latin typeface="Century Gothic" panose="020B0502020202020204" pitchFamily="34" charset="0"/>
                <a:cs typeface="Calibri"/>
              </a:rPr>
              <a:t>Limited orthodontic treatment of the adult dentition</a:t>
            </a:r>
            <a:r>
              <a:rPr lang="en-US" sz="1400" b="1" dirty="0">
                <a:latin typeface="Century Gothic" panose="020B0502020202020204" pitchFamily="34" charset="0"/>
                <a:cs typeface="Calibri"/>
              </a:rPr>
              <a:t> </a:t>
            </a:r>
            <a:endParaRPr lang="en-US" sz="1400" dirty="0">
              <a:latin typeface="Century Gothic" panose="020B0502020202020204" pitchFamily="34" charset="0"/>
              <a:cs typeface="Calibri"/>
            </a:endParaRPr>
          </a:p>
          <a:p>
            <a:endParaRPr lang="en-US" sz="1400" b="1" dirty="0">
              <a:latin typeface="Century Gothic" panose="020B0502020202020204" pitchFamily="34" charset="0"/>
              <a:cs typeface="Calibri"/>
            </a:endParaRPr>
          </a:p>
          <a:p>
            <a:r>
              <a:rPr lang="en-US" sz="1400" dirty="0">
                <a:latin typeface="Century Gothic" panose="020B0502020202020204" pitchFamily="34" charset="0"/>
                <a:cs typeface="Calibri"/>
              </a:rPr>
              <a:t>Procedure codes D8030 and D8040 cannot be substituted for procedure codes D8070, D8080, and D8090 if a member does not qualify for comprehensive orthodontic treatment as per NYS Medicaid criteria.</a:t>
            </a:r>
          </a:p>
          <a:p>
            <a:endParaRPr lang="en-US" sz="1400" dirty="0">
              <a:latin typeface="Calibri"/>
              <a:cs typeface="Calibri"/>
            </a:endParaRPr>
          </a:p>
          <a:p>
            <a:endParaRPr lang="en-US" dirty="0">
              <a:latin typeface="Calibri"/>
              <a:cs typeface="Calibri"/>
            </a:endParaRPr>
          </a:p>
        </p:txBody>
      </p:sp>
    </p:spTree>
    <p:extLst>
      <p:ext uri="{BB962C8B-B14F-4D97-AF65-F5344CB8AC3E}">
        <p14:creationId xmlns:p14="http://schemas.microsoft.com/office/powerpoint/2010/main" val="509948019"/>
      </p:ext>
    </p:extLst>
  </p:cSld>
  <p:clrMapOvr>
    <a:masterClrMapping/>
  </p:clrMapOvr>
  <p:transition advTm="10000">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9157A2F5-6716-4273-B2C6-FCE9405E3F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94"/>
            <a:ext cx="9155906" cy="1621358"/>
          </a:xfrm>
          <a:prstGeom prst="rect">
            <a:avLst/>
          </a:prstGeom>
        </p:spPr>
      </p:pic>
      <p:sp>
        <p:nvSpPr>
          <p:cNvPr id="4" name="TextBox 3"/>
          <p:cNvSpPr txBox="1"/>
          <p:nvPr/>
        </p:nvSpPr>
        <p:spPr>
          <a:xfrm>
            <a:off x="533400" y="-9634"/>
            <a:ext cx="5850449" cy="1216458"/>
          </a:xfrm>
          <a:prstGeom prst="rect">
            <a:avLst/>
          </a:prstGeom>
          <a:noFill/>
        </p:spPr>
        <p:txBody>
          <a:bodyPr wrap="square" lIns="91440" tIns="45720" rIns="91440" bIns="45720" rtlCol="0" anchor="b">
            <a:spAutoFit/>
          </a:bodyPr>
          <a:lstStyle/>
          <a:p>
            <a:pPr fontAlgn="ctr">
              <a:lnSpc>
                <a:spcPts val="2900"/>
              </a:lnSpc>
            </a:pPr>
            <a:r>
              <a:rPr lang="en-US" b="1" dirty="0">
                <a:solidFill>
                  <a:srgbClr val="7E3F98"/>
                </a:solidFill>
                <a:latin typeface="Century Gothic"/>
              </a:rPr>
              <a:t>  </a:t>
            </a:r>
            <a:endParaRPr lang="en-US" b="1" dirty="0">
              <a:solidFill>
                <a:srgbClr val="7E3F98"/>
              </a:solidFill>
              <a:latin typeface="Century Gothic" panose="020B0502020202020204" pitchFamily="34" charset="0"/>
            </a:endParaRPr>
          </a:p>
          <a:p>
            <a:pPr fontAlgn="ctr">
              <a:lnSpc>
                <a:spcPts val="2900"/>
              </a:lnSpc>
            </a:pPr>
            <a:r>
              <a:rPr lang="en-US" sz="2400" b="1" dirty="0">
                <a:solidFill>
                  <a:schemeClr val="bg1"/>
                </a:solidFill>
                <a:latin typeface="Century Gothic"/>
              </a:rPr>
              <a:t>Comprehensive Orthodontic Treatment</a:t>
            </a:r>
          </a:p>
        </p:txBody>
      </p:sp>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14" name="Rectangle 3">
            <a:extLst>
              <a:ext uri="{FF2B5EF4-FFF2-40B4-BE49-F238E27FC236}">
                <a16:creationId xmlns:a16="http://schemas.microsoft.com/office/drawing/2014/main" id="{7BCD1D0C-9ED4-4230-BF5A-120E675EC6C3}"/>
              </a:ext>
            </a:extLst>
          </p:cNvPr>
          <p:cNvSpPr txBox="1">
            <a:spLocks noChangeArrowheads="1"/>
          </p:cNvSpPr>
          <p:nvPr/>
        </p:nvSpPr>
        <p:spPr>
          <a:xfrm>
            <a:off x="457200" y="1825533"/>
            <a:ext cx="8382000" cy="2419936"/>
          </a:xfrm>
          <a:prstGeom prst="rect">
            <a:avLst/>
          </a:prstGeom>
        </p:spPr>
        <p:txBody>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None/>
            </a:pPr>
            <a:endParaRPr lang="en-US" sz="1500">
              <a:solidFill>
                <a:schemeClr val="tx1">
                  <a:lumMod val="75000"/>
                  <a:lumOff val="25000"/>
                </a:schemeClr>
              </a:solidFill>
              <a:latin typeface="Calibri" panose="020F0502020204030204" pitchFamily="34" charset="0"/>
            </a:endParaRPr>
          </a:p>
        </p:txBody>
      </p:sp>
      <p:sp>
        <p:nvSpPr>
          <p:cNvPr id="13" name="Slide Number Placeholder 1">
            <a:extLst>
              <a:ext uri="{FF2B5EF4-FFF2-40B4-BE49-F238E27FC236}">
                <a16:creationId xmlns:a16="http://schemas.microsoft.com/office/drawing/2014/main" id="{44CBDE95-D711-43FE-9C10-FEE93077BF62}"/>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8</a:t>
            </a:fld>
            <a:endParaRPr lang="en-US" b="1">
              <a:solidFill>
                <a:srgbClr val="7E3F98"/>
              </a:solidFill>
              <a:latin typeface="Century Gothic" panose="020B0502020202020204" pitchFamily="34" charset="0"/>
            </a:endParaRPr>
          </a:p>
        </p:txBody>
      </p:sp>
      <p:pic>
        <p:nvPicPr>
          <p:cNvPr id="11" name="Picture 10">
            <a:extLst>
              <a:ext uri="{FF2B5EF4-FFF2-40B4-BE49-F238E27FC236}">
                <a16:creationId xmlns:a16="http://schemas.microsoft.com/office/drawing/2014/main" id="{4E16B1D2-D0E3-4695-8776-DF9DD372E6E7}"/>
              </a:ext>
            </a:extLst>
          </p:cNvPr>
          <p:cNvPicPr>
            <a:picLocks noChangeAspect="1"/>
          </p:cNvPicPr>
          <p:nvPr/>
        </p:nvPicPr>
        <p:blipFill>
          <a:blip r:embed="rId4"/>
          <a:stretch>
            <a:fillRect/>
          </a:stretch>
        </p:blipFill>
        <p:spPr>
          <a:xfrm>
            <a:off x="6797218" y="456363"/>
            <a:ext cx="1644098" cy="399281"/>
          </a:xfrm>
          <a:prstGeom prst="rect">
            <a:avLst/>
          </a:prstGeom>
        </p:spPr>
      </p:pic>
      <p:sp>
        <p:nvSpPr>
          <p:cNvPr id="15" name="TextBox 14">
            <a:extLst>
              <a:ext uri="{FF2B5EF4-FFF2-40B4-BE49-F238E27FC236}">
                <a16:creationId xmlns:a16="http://schemas.microsoft.com/office/drawing/2014/main" id="{586E5508-FB7A-40B2-8BF7-D8B665CE1C92}"/>
              </a:ext>
            </a:extLst>
          </p:cNvPr>
          <p:cNvSpPr txBox="1"/>
          <p:nvPr/>
        </p:nvSpPr>
        <p:spPr>
          <a:xfrm>
            <a:off x="5071844" y="785408"/>
            <a:ext cx="3440906" cy="3539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chemeClr val="bg1"/>
                </a:solidFill>
                <a:latin typeface="Century Gothic"/>
              </a:rPr>
              <a:t>2021 Orthodontic  Training</a:t>
            </a:r>
            <a:endParaRPr lang="en-US" sz="900">
              <a:solidFill>
                <a:schemeClr val="bg1"/>
              </a:solidFill>
              <a:latin typeface="Century Gothic"/>
            </a:endParaRPr>
          </a:p>
          <a:p>
            <a:endParaRPr lang="en-US" sz="400">
              <a:solidFill>
                <a:schemeClr val="bg1"/>
              </a:solidFill>
              <a:latin typeface="Century Gothic" panose="020B0502020202020204" pitchFamily="34" charset="0"/>
            </a:endParaRPr>
          </a:p>
        </p:txBody>
      </p:sp>
      <p:sp>
        <p:nvSpPr>
          <p:cNvPr id="16" name="TextBox 15">
            <a:extLst>
              <a:ext uri="{FF2B5EF4-FFF2-40B4-BE49-F238E27FC236}">
                <a16:creationId xmlns:a16="http://schemas.microsoft.com/office/drawing/2014/main" id="{59D2FC46-E17C-4FBF-9384-EA0EF2D271A7}"/>
              </a:ext>
            </a:extLst>
          </p:cNvPr>
          <p:cNvSpPr txBox="1"/>
          <p:nvPr/>
        </p:nvSpPr>
        <p:spPr>
          <a:xfrm>
            <a:off x="-5015" y="6405918"/>
            <a:ext cx="3891215" cy="369332"/>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1000">
              <a:solidFill>
                <a:srgbClr val="46166B"/>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B67BF489-806A-4F85-A6A6-1962B9D4E003}"/>
              </a:ext>
            </a:extLst>
          </p:cNvPr>
          <p:cNvSpPr txBox="1"/>
          <p:nvPr/>
        </p:nvSpPr>
        <p:spPr>
          <a:xfrm>
            <a:off x="370800" y="1717533"/>
            <a:ext cx="8469000" cy="4401205"/>
          </a:xfrm>
          <a:prstGeom prst="rect">
            <a:avLst/>
          </a:prstGeom>
          <a:noFill/>
        </p:spPr>
        <p:txBody>
          <a:bodyPr wrap="square" lIns="91440" tIns="45720" rIns="91440" bIns="45720" rtlCol="0" anchor="t">
            <a:spAutoFit/>
          </a:bodyPr>
          <a:lstStyle/>
          <a:p>
            <a:r>
              <a:rPr lang="en-US" sz="1400" b="1" dirty="0">
                <a:latin typeface="Century Gothic" panose="020B0502020202020204" pitchFamily="34" charset="0"/>
                <a:ea typeface="+mn-lt"/>
                <a:cs typeface="+mn-lt"/>
              </a:rPr>
              <a:t>Comprehensive Orthodontic Treatment</a:t>
            </a:r>
            <a:endParaRPr lang="en-US" b="1" dirty="0">
              <a:latin typeface="Century Gothic" panose="020B0502020202020204" pitchFamily="34" charset="0"/>
            </a:endParaRPr>
          </a:p>
          <a:p>
            <a:endParaRPr lang="en-US" sz="1400" dirty="0">
              <a:latin typeface="Century Gothic" panose="020B0502020202020204" pitchFamily="34" charset="0"/>
              <a:ea typeface="+mn-lt"/>
              <a:cs typeface="+mn-lt"/>
            </a:endParaRPr>
          </a:p>
          <a:p>
            <a:r>
              <a:rPr lang="en-US" sz="1400" dirty="0">
                <a:latin typeface="Century Gothic" panose="020B0502020202020204" pitchFamily="34" charset="0"/>
                <a:ea typeface="+mn-lt"/>
                <a:cs typeface="+mn-lt"/>
              </a:rPr>
              <a:t>With the exception of cleft palate and other surgical cases, only members with late mixed dentition or permanent dentition will be considered for the initiation of comprehensive orthodontic treatment.</a:t>
            </a:r>
            <a:endParaRPr lang="en-US" sz="1400" b="1" u="sng" dirty="0">
              <a:latin typeface="Century Gothic" panose="020B0502020202020204" pitchFamily="34" charset="0"/>
              <a:ea typeface="+mn-lt"/>
              <a:cs typeface="+mn-lt"/>
            </a:endParaRPr>
          </a:p>
          <a:p>
            <a:endParaRPr lang="en-US" sz="1400" dirty="0">
              <a:latin typeface="Century Gothic" panose="020B0502020202020204" pitchFamily="34" charset="0"/>
              <a:ea typeface="+mn-lt"/>
              <a:cs typeface="+mn-lt"/>
            </a:endParaRPr>
          </a:p>
          <a:p>
            <a:r>
              <a:rPr lang="en-US" sz="1400" dirty="0">
                <a:latin typeface="Century Gothic" panose="020B0502020202020204" pitchFamily="34" charset="0"/>
                <a:ea typeface="+mn-lt"/>
                <a:cs typeface="+mn-lt"/>
              </a:rPr>
              <a:t>The following documentation must be submitted along with the prior approval request:</a:t>
            </a:r>
          </a:p>
          <a:p>
            <a:endParaRPr lang="en-US" sz="1400" dirty="0">
              <a:latin typeface="Century Gothic" panose="020B0502020202020204" pitchFamily="34" charset="0"/>
              <a:ea typeface="+mn-lt"/>
              <a:cs typeface="+mn-lt"/>
            </a:endParaRPr>
          </a:p>
          <a:p>
            <a:pPr marL="285750" indent="-285750">
              <a:buFont typeface="Arial"/>
              <a:buChar char="•"/>
            </a:pPr>
            <a:r>
              <a:rPr lang="en-US" sz="1400" dirty="0">
                <a:latin typeface="Century Gothic" panose="020B0502020202020204" pitchFamily="34" charset="0"/>
                <a:ea typeface="+mn-lt"/>
                <a:cs typeface="+mn-lt"/>
              </a:rPr>
              <a:t> Panoramic and/or mounted full mouth series of intra-oral radiographic images</a:t>
            </a:r>
            <a:endParaRPr lang="en-US"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ea typeface="+mn-lt"/>
                <a:cs typeface="+mn-lt"/>
              </a:rPr>
              <a:t>A cephalometric radiographic image with teeth in centric occlusion and cephalometric analysis / tracing</a:t>
            </a:r>
            <a:endParaRPr lang="en-US"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ea typeface="+mn-lt"/>
                <a:cs typeface="+mn-lt"/>
              </a:rPr>
              <a:t>Photographs of frontal and profile views</a:t>
            </a:r>
            <a:endParaRPr lang="en-US"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ea typeface="+mn-lt"/>
                <a:cs typeface="+mn-lt"/>
              </a:rPr>
              <a:t>Intra-oral photographs depicting right and left occlusal relationships as well as an anterior view</a:t>
            </a:r>
            <a:endParaRPr lang="en-US"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ea typeface="+mn-lt"/>
                <a:cs typeface="+mn-lt"/>
              </a:rPr>
              <a:t>Maxillary and mandibular occlusal photographs</a:t>
            </a:r>
            <a:endParaRPr lang="en-US"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cs typeface="Calibri"/>
              </a:rPr>
              <a:t>Completed and signed HLD Index Form</a:t>
            </a:r>
          </a:p>
          <a:p>
            <a:pPr marL="285750" indent="-285750">
              <a:buFont typeface="Arial"/>
              <a:buChar char="•"/>
            </a:pPr>
            <a:r>
              <a:rPr lang="en-US" sz="1400" dirty="0">
                <a:latin typeface="Century Gothic" panose="020B0502020202020204" pitchFamily="34" charset="0"/>
                <a:cs typeface="Calibri"/>
              </a:rPr>
              <a:t>Narrative if necessary </a:t>
            </a:r>
          </a:p>
          <a:p>
            <a:pPr marL="285750" indent="-285750">
              <a:buFont typeface="Arial"/>
              <a:buChar char="•"/>
            </a:pPr>
            <a:endParaRPr lang="en-US" sz="1400" dirty="0">
              <a:latin typeface="Century Gothic" panose="020B0502020202020204" pitchFamily="34" charset="0"/>
              <a:cs typeface="Calibri"/>
            </a:endParaRPr>
          </a:p>
          <a:p>
            <a:endParaRPr lang="en-US" sz="1400" dirty="0">
              <a:latin typeface="Century Gothic" panose="020B0502020202020204" pitchFamily="34" charset="0"/>
              <a:cs typeface="Calibri"/>
            </a:endParaRPr>
          </a:p>
          <a:p>
            <a:pPr marL="285750" indent="-285750">
              <a:buFont typeface="Arial" panose="020B0604020202020204" pitchFamily="34" charset="0"/>
              <a:buChar char="•"/>
            </a:pPr>
            <a:endParaRPr lang="en-US" sz="1400" dirty="0">
              <a:latin typeface="Calibri" panose="020F0502020204030204" pitchFamily="34" charset="0"/>
              <a:cs typeface="Calibri"/>
            </a:endParaRPr>
          </a:p>
        </p:txBody>
      </p:sp>
    </p:spTree>
    <p:extLst>
      <p:ext uri="{BB962C8B-B14F-4D97-AF65-F5344CB8AC3E}">
        <p14:creationId xmlns:p14="http://schemas.microsoft.com/office/powerpoint/2010/main" val="2530245854"/>
      </p:ext>
    </p:extLst>
  </p:cSld>
  <p:clrMapOvr>
    <a:masterClrMapping/>
  </p:clrMapOvr>
  <p:transition advTm="10000">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9157A2F5-6716-4273-B2C6-FCE9405E3F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94"/>
            <a:ext cx="9155906" cy="1621358"/>
          </a:xfrm>
          <a:prstGeom prst="rect">
            <a:avLst/>
          </a:prstGeom>
        </p:spPr>
      </p:pic>
      <p:sp>
        <p:nvSpPr>
          <p:cNvPr id="4" name="TextBox 3"/>
          <p:cNvSpPr txBox="1"/>
          <p:nvPr/>
        </p:nvSpPr>
        <p:spPr>
          <a:xfrm>
            <a:off x="631250" y="-68672"/>
            <a:ext cx="5769550" cy="1208023"/>
          </a:xfrm>
          <a:prstGeom prst="rect">
            <a:avLst/>
          </a:prstGeom>
          <a:noFill/>
        </p:spPr>
        <p:txBody>
          <a:bodyPr wrap="square" lIns="91440" tIns="45720" rIns="91440" bIns="45720" rtlCol="0" anchor="b">
            <a:spAutoFit/>
          </a:bodyPr>
          <a:lstStyle/>
          <a:p>
            <a:pPr fontAlgn="ctr">
              <a:lnSpc>
                <a:spcPts val="2900"/>
              </a:lnSpc>
            </a:pPr>
            <a:r>
              <a:rPr lang="en-US" b="1">
                <a:solidFill>
                  <a:srgbClr val="7E3F98"/>
                </a:solidFill>
                <a:latin typeface="Century Gothic"/>
              </a:rPr>
              <a:t>  </a:t>
            </a:r>
            <a:endParaRPr lang="en-US" b="1">
              <a:solidFill>
                <a:srgbClr val="7E3F98"/>
              </a:solidFill>
              <a:latin typeface="Century Gothic" panose="020B0502020202020204" pitchFamily="34" charset="0"/>
            </a:endParaRPr>
          </a:p>
          <a:p>
            <a:pPr fontAlgn="ctr">
              <a:lnSpc>
                <a:spcPts val="2900"/>
              </a:lnSpc>
            </a:pPr>
            <a:r>
              <a:rPr lang="en-US" sz="2400" b="1">
                <a:solidFill>
                  <a:schemeClr val="bg1"/>
                </a:solidFill>
                <a:latin typeface="Century Gothic" panose="020B0502020202020204" pitchFamily="34" charset="0"/>
              </a:rPr>
              <a:t>Comprehensive Orthodontic Treatment </a:t>
            </a:r>
            <a:endParaRPr lang="en-US" sz="2400" b="1">
              <a:solidFill>
                <a:schemeClr val="bg1"/>
              </a:solidFill>
              <a:latin typeface="Century Gothic" panose="020B0502020202020204" pitchFamily="34" charset="0"/>
              <a:cs typeface="Calibri"/>
            </a:endParaRPr>
          </a:p>
        </p:txBody>
      </p:sp>
      <p:sp>
        <p:nvSpPr>
          <p:cNvPr id="31" name="TextBox 30">
            <a:extLst>
              <a:ext uri="{FF2B5EF4-FFF2-40B4-BE49-F238E27FC236}">
                <a16:creationId xmlns:a16="http://schemas.microsoft.com/office/drawing/2014/main" id="{5E26DB5C-49E0-4935-A2FC-5A0EEE142C9D}"/>
              </a:ext>
            </a:extLst>
          </p:cNvPr>
          <p:cNvSpPr txBox="1"/>
          <p:nvPr/>
        </p:nvSpPr>
        <p:spPr>
          <a:xfrm>
            <a:off x="5486400" y="6407751"/>
            <a:ext cx="3440906" cy="353943"/>
          </a:xfrm>
          <a:prstGeom prst="rect">
            <a:avLst/>
          </a:prstGeom>
          <a:noFill/>
        </p:spPr>
        <p:txBody>
          <a:bodyPr wrap="square"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rgbClr val="46166B"/>
                </a:solidFill>
                <a:latin typeface="Century Gothic" panose="020B0502020202020204" pitchFamily="34" charset="0"/>
              </a:rPr>
              <a:t>Making members shine, one smile at a time</a:t>
            </a:r>
            <a:r>
              <a:rPr lang="en-US" sz="900">
                <a:solidFill>
                  <a:srgbClr val="46166B"/>
                </a:solidFill>
                <a:latin typeface="Century Gothic" panose="020B0502020202020204" pitchFamily="34" charset="0"/>
              </a:rPr>
              <a:t>™</a:t>
            </a:r>
          </a:p>
          <a:p>
            <a:endParaRPr lang="en-US" sz="400">
              <a:solidFill>
                <a:schemeClr val="bg1"/>
              </a:solidFill>
              <a:latin typeface="Century Gothic" panose="020B0502020202020204" pitchFamily="34" charset="0"/>
            </a:endParaRPr>
          </a:p>
        </p:txBody>
      </p:sp>
      <p:sp>
        <p:nvSpPr>
          <p:cNvPr id="14" name="Rectangle 3">
            <a:extLst>
              <a:ext uri="{FF2B5EF4-FFF2-40B4-BE49-F238E27FC236}">
                <a16:creationId xmlns:a16="http://schemas.microsoft.com/office/drawing/2014/main" id="{7BCD1D0C-9ED4-4230-BF5A-120E675EC6C3}"/>
              </a:ext>
            </a:extLst>
          </p:cNvPr>
          <p:cNvSpPr txBox="1">
            <a:spLocks noChangeArrowheads="1"/>
          </p:cNvSpPr>
          <p:nvPr/>
        </p:nvSpPr>
        <p:spPr>
          <a:xfrm>
            <a:off x="457200" y="1825533"/>
            <a:ext cx="8382000" cy="2419936"/>
          </a:xfrm>
          <a:prstGeom prst="rect">
            <a:avLst/>
          </a:prstGeom>
        </p:spPr>
        <p:txBody>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None/>
            </a:pPr>
            <a:endParaRPr lang="en-US" sz="1500">
              <a:solidFill>
                <a:schemeClr val="tx1">
                  <a:lumMod val="75000"/>
                  <a:lumOff val="25000"/>
                </a:schemeClr>
              </a:solidFill>
              <a:latin typeface="Calibri" panose="020F0502020204030204" pitchFamily="34" charset="0"/>
            </a:endParaRPr>
          </a:p>
        </p:txBody>
      </p:sp>
      <p:sp>
        <p:nvSpPr>
          <p:cNvPr id="13" name="Slide Number Placeholder 1">
            <a:extLst>
              <a:ext uri="{FF2B5EF4-FFF2-40B4-BE49-F238E27FC236}">
                <a16:creationId xmlns:a16="http://schemas.microsoft.com/office/drawing/2014/main" id="{44CBDE95-D711-43FE-9C10-FEE93077BF62}"/>
              </a:ext>
            </a:extLst>
          </p:cNvPr>
          <p:cNvSpPr txBox="1">
            <a:spLocks/>
          </p:cNvSpPr>
          <p:nvPr/>
        </p:nvSpPr>
        <p:spPr>
          <a:xfrm>
            <a:off x="4295710" y="6404263"/>
            <a:ext cx="55258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6F15528-21DE-4FAA-801E-634DDDAF4B2B}" type="slidenum">
              <a:rPr lang="en-US" b="1" smtClean="0">
                <a:solidFill>
                  <a:srgbClr val="7E3F98"/>
                </a:solidFill>
                <a:latin typeface="Century Gothic" panose="020B0502020202020204" pitchFamily="34" charset="0"/>
              </a:rPr>
              <a:pPr algn="ctr"/>
              <a:t>9</a:t>
            </a:fld>
            <a:endParaRPr lang="en-US" b="1">
              <a:solidFill>
                <a:srgbClr val="7E3F98"/>
              </a:solidFill>
              <a:latin typeface="Century Gothic" panose="020B0502020202020204" pitchFamily="34" charset="0"/>
            </a:endParaRPr>
          </a:p>
        </p:txBody>
      </p:sp>
      <p:pic>
        <p:nvPicPr>
          <p:cNvPr id="11" name="Picture 10">
            <a:extLst>
              <a:ext uri="{FF2B5EF4-FFF2-40B4-BE49-F238E27FC236}">
                <a16:creationId xmlns:a16="http://schemas.microsoft.com/office/drawing/2014/main" id="{4E16B1D2-D0E3-4695-8776-DF9DD372E6E7}"/>
              </a:ext>
            </a:extLst>
          </p:cNvPr>
          <p:cNvPicPr>
            <a:picLocks noChangeAspect="1"/>
          </p:cNvPicPr>
          <p:nvPr/>
        </p:nvPicPr>
        <p:blipFill>
          <a:blip r:embed="rId4"/>
          <a:stretch>
            <a:fillRect/>
          </a:stretch>
        </p:blipFill>
        <p:spPr>
          <a:xfrm>
            <a:off x="6797218" y="456363"/>
            <a:ext cx="1644098" cy="399281"/>
          </a:xfrm>
          <a:prstGeom prst="rect">
            <a:avLst/>
          </a:prstGeom>
        </p:spPr>
      </p:pic>
      <p:sp>
        <p:nvSpPr>
          <p:cNvPr id="15" name="TextBox 14">
            <a:extLst>
              <a:ext uri="{FF2B5EF4-FFF2-40B4-BE49-F238E27FC236}">
                <a16:creationId xmlns:a16="http://schemas.microsoft.com/office/drawing/2014/main" id="{586E5508-FB7A-40B2-8BF7-D8B665CE1C92}"/>
              </a:ext>
            </a:extLst>
          </p:cNvPr>
          <p:cNvSpPr txBox="1"/>
          <p:nvPr/>
        </p:nvSpPr>
        <p:spPr>
          <a:xfrm>
            <a:off x="5071844" y="785408"/>
            <a:ext cx="3440906" cy="353943"/>
          </a:xfrm>
          <a:prstGeom prst="rect">
            <a:avLst/>
          </a:prstGeom>
          <a:noFill/>
        </p:spPr>
        <p:txBody>
          <a:bodyPr wrap="square" lIns="91440" tIns="45720" rIns="91440" bIns="45720" rtlCol="0" anchor="ctr">
            <a:spAutoFit/>
          </a:bodyPr>
          <a:lstStyle/>
          <a:p>
            <a:endParaRPr lang="en-US" sz="400" b="1">
              <a:solidFill>
                <a:schemeClr val="bg1"/>
              </a:solidFill>
              <a:latin typeface="Century Gothic" panose="020B0502020202020204" pitchFamily="34" charset="0"/>
            </a:endParaRPr>
          </a:p>
          <a:p>
            <a:pPr marL="182880" algn="r"/>
            <a:r>
              <a:rPr lang="en-US" sz="900" b="1">
                <a:solidFill>
                  <a:schemeClr val="bg1"/>
                </a:solidFill>
                <a:latin typeface="Century Gothic"/>
              </a:rPr>
              <a:t>2021 Orthodontic  Training</a:t>
            </a:r>
            <a:endParaRPr lang="en-US" sz="900">
              <a:solidFill>
                <a:schemeClr val="bg1"/>
              </a:solidFill>
              <a:latin typeface="Century Gothic"/>
            </a:endParaRPr>
          </a:p>
          <a:p>
            <a:endParaRPr lang="en-US" sz="400">
              <a:solidFill>
                <a:schemeClr val="bg1"/>
              </a:solidFill>
              <a:latin typeface="Century Gothic" panose="020B0502020202020204" pitchFamily="34" charset="0"/>
            </a:endParaRPr>
          </a:p>
        </p:txBody>
      </p:sp>
      <p:sp>
        <p:nvSpPr>
          <p:cNvPr id="16" name="TextBox 15">
            <a:extLst>
              <a:ext uri="{FF2B5EF4-FFF2-40B4-BE49-F238E27FC236}">
                <a16:creationId xmlns:a16="http://schemas.microsoft.com/office/drawing/2014/main" id="{59D2FC46-E17C-4FBF-9384-EA0EF2D271A7}"/>
              </a:ext>
            </a:extLst>
          </p:cNvPr>
          <p:cNvSpPr txBox="1"/>
          <p:nvPr/>
        </p:nvSpPr>
        <p:spPr>
          <a:xfrm>
            <a:off x="-5015" y="6405918"/>
            <a:ext cx="3891215" cy="369332"/>
          </a:xfrm>
          <a:prstGeom prst="rect">
            <a:avLst/>
          </a:prstGeom>
          <a:noFill/>
          <a:ln>
            <a:noFill/>
          </a:ln>
        </p:spPr>
        <p:txBody>
          <a:bodyPr wrap="square" rtlCol="0" anchor="ctr">
            <a:spAutoFit/>
          </a:bodyPr>
          <a:lstStyle/>
          <a:p>
            <a:endParaRPr lang="en-US" sz="400" b="1">
              <a:solidFill>
                <a:schemeClr val="bg1"/>
              </a:solidFill>
              <a:latin typeface="Century Gothic" panose="020B0502020202020204" pitchFamily="34" charset="0"/>
            </a:endParaRPr>
          </a:p>
          <a:p>
            <a:pPr marL="182880"/>
            <a:r>
              <a:rPr lang="en-US" sz="1000" b="1">
                <a:solidFill>
                  <a:srgbClr val="46166B"/>
                </a:solidFill>
                <a:latin typeface="Century Gothic" panose="020B0502020202020204" pitchFamily="34" charset="0"/>
              </a:rPr>
              <a:t>www.libertydentalplan.com</a:t>
            </a:r>
            <a:endParaRPr lang="en-US" sz="1000">
              <a:solidFill>
                <a:srgbClr val="46166B"/>
              </a:solidFill>
              <a:latin typeface="Century Gothic" panose="020B0502020202020204" pitchFamily="34" charset="0"/>
            </a:endParaRPr>
          </a:p>
          <a:p>
            <a:endParaRPr lang="en-US" sz="40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B67BF489-806A-4F85-A6A6-1962B9D4E003}"/>
              </a:ext>
            </a:extLst>
          </p:cNvPr>
          <p:cNvSpPr txBox="1"/>
          <p:nvPr/>
        </p:nvSpPr>
        <p:spPr>
          <a:xfrm>
            <a:off x="383026" y="1673081"/>
            <a:ext cx="8132612" cy="4616648"/>
          </a:xfrm>
          <a:prstGeom prst="rect">
            <a:avLst/>
          </a:prstGeom>
          <a:noFill/>
        </p:spPr>
        <p:txBody>
          <a:bodyPr wrap="square" lIns="91440" tIns="45720" rIns="91440" bIns="45720" rtlCol="0" anchor="t">
            <a:spAutoFit/>
          </a:bodyPr>
          <a:lstStyle/>
          <a:p>
            <a:r>
              <a:rPr lang="en-US" sz="1400" b="1" dirty="0">
                <a:latin typeface="Century Gothic" panose="020B0502020202020204" pitchFamily="34" charset="0"/>
                <a:ea typeface="+mn-lt"/>
                <a:cs typeface="+mn-lt"/>
              </a:rPr>
              <a:t>Comprehensive Orthodontic Treatment (continued)</a:t>
            </a:r>
            <a:endParaRPr lang="en-US" sz="1400" b="1" u="sng" dirty="0">
              <a:latin typeface="Century Gothic" panose="020B0502020202020204" pitchFamily="34" charset="0"/>
              <a:ea typeface="+mn-lt"/>
              <a:cs typeface="+mn-lt"/>
            </a:endParaRPr>
          </a:p>
          <a:p>
            <a:endParaRPr lang="en-US" sz="1400" dirty="0">
              <a:latin typeface="Century Gothic" panose="020B0502020202020204" pitchFamily="34" charset="0"/>
              <a:ea typeface="+mn-lt"/>
              <a:cs typeface="+mn-lt"/>
            </a:endParaRPr>
          </a:p>
          <a:p>
            <a:r>
              <a:rPr lang="en-US" sz="1400" dirty="0">
                <a:latin typeface="Century Gothic" panose="020B0502020202020204" pitchFamily="34" charset="0"/>
                <a:cs typeface="Calibri"/>
              </a:rPr>
              <a:t>The reimbursement for a pre-authorized comprehensive treatment requires a claim submission using code D8070, D8080, D8090 with the date the appliances were placed. </a:t>
            </a:r>
          </a:p>
          <a:p>
            <a:endParaRPr lang="en-US" sz="1400"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cs typeface="Calibri"/>
              </a:rPr>
              <a:t>Services reimbursed through these codes will include all appliances, their</a:t>
            </a:r>
            <a:r>
              <a:rPr lang="en-US" sz="1400" b="1" dirty="0">
                <a:latin typeface="Century Gothic" panose="020B0502020202020204" pitchFamily="34" charset="0"/>
                <a:cs typeface="Calibri"/>
              </a:rPr>
              <a:t> </a:t>
            </a:r>
            <a:r>
              <a:rPr lang="en-US" sz="1400" dirty="0">
                <a:latin typeface="Century Gothic" panose="020B0502020202020204" pitchFamily="34" charset="0"/>
                <a:cs typeface="Calibri"/>
              </a:rPr>
              <a:t>insertions, adjustments, repairs and removal as well as the retention phase of treatment to the provider of placement</a:t>
            </a:r>
          </a:p>
          <a:p>
            <a:pPr marL="285750" indent="-285750">
              <a:buFont typeface="Arial"/>
              <a:buChar char="•"/>
            </a:pPr>
            <a:endParaRPr lang="en-US" sz="1400"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ea typeface="+mn-lt"/>
                <a:cs typeface="+mn-lt"/>
              </a:rPr>
              <a:t>Reimbursement for comprehensive orthodontic treatment is all inclusive and covers all orthodontic services, both fixed and removable that needs to be provided to correct the orthodontic condition</a:t>
            </a:r>
            <a:endParaRPr lang="en-US" sz="1400" dirty="0">
              <a:latin typeface="Century Gothic" panose="020B0502020202020204" pitchFamily="34" charset="0"/>
              <a:cs typeface="Calibri"/>
            </a:endParaRPr>
          </a:p>
          <a:p>
            <a:pPr marL="285750" indent="-285750">
              <a:buFont typeface="Arial"/>
              <a:buChar char="•"/>
            </a:pPr>
            <a:endParaRPr lang="en-US" sz="1400" dirty="0">
              <a:latin typeface="Century Gothic" panose="020B0502020202020204" pitchFamily="34" charset="0"/>
              <a:cs typeface="Calibri"/>
            </a:endParaRPr>
          </a:p>
          <a:p>
            <a:pPr marL="285750" indent="-285750">
              <a:buFont typeface="Arial"/>
              <a:buChar char="•"/>
            </a:pPr>
            <a:r>
              <a:rPr lang="en-US" sz="1400" dirty="0">
                <a:latin typeface="Century Gothic" panose="020B0502020202020204" pitchFamily="34" charset="0"/>
                <a:cs typeface="Calibri"/>
              </a:rPr>
              <a:t>Majority of cases are expected to be completed within 8 units of D8670.  However, an additional 4 units may be approved if medically necessary</a:t>
            </a:r>
          </a:p>
          <a:p>
            <a:pPr marL="285750" indent="-285750">
              <a:buFont typeface="Arial"/>
              <a:buChar char="•"/>
            </a:pPr>
            <a:endParaRPr lang="en-US" sz="1400" dirty="0">
              <a:latin typeface="Calibri"/>
              <a:cs typeface="Calibri"/>
            </a:endParaRPr>
          </a:p>
          <a:p>
            <a:pPr marL="285750" indent="-285750">
              <a:buFont typeface="Arial,Sans-Serif"/>
              <a:buChar char="•"/>
            </a:pPr>
            <a:endParaRPr lang="en-US" sz="1400" dirty="0">
              <a:ea typeface="+mn-lt"/>
              <a:cs typeface="+mn-lt"/>
            </a:endParaRPr>
          </a:p>
          <a:p>
            <a:pPr marL="285750" indent="-285750">
              <a:buFont typeface="Arial"/>
              <a:buChar char="•"/>
            </a:pPr>
            <a:endParaRPr lang="en-US" sz="1400" dirty="0">
              <a:latin typeface="Calibri" panose="020F0502020204030204" pitchFamily="34" charset="0"/>
              <a:cs typeface="Calibri"/>
            </a:endParaRPr>
          </a:p>
          <a:p>
            <a:pPr marL="285750" indent="-285750">
              <a:buFont typeface="Arial"/>
              <a:buChar char="•"/>
            </a:pPr>
            <a:endParaRPr lang="en-US" sz="1400" dirty="0">
              <a:latin typeface="Calibri" panose="020F0502020204030204" pitchFamily="34" charset="0"/>
              <a:cs typeface="Calibri"/>
            </a:endParaRPr>
          </a:p>
          <a:p>
            <a:pPr marL="285750" indent="-285750">
              <a:buFont typeface="Arial"/>
              <a:buChar char="•"/>
            </a:pPr>
            <a:endParaRPr lang="en-US" sz="1400" dirty="0">
              <a:latin typeface="Calibri" panose="020F0502020204030204" pitchFamily="34" charset="0"/>
              <a:cs typeface="Calibri"/>
            </a:endParaRPr>
          </a:p>
          <a:p>
            <a:pPr marL="285750" indent="-285750">
              <a:buFont typeface="Arial"/>
              <a:buChar char="•"/>
            </a:pPr>
            <a:endParaRPr lang="en-US" sz="1400" dirty="0">
              <a:latin typeface="Calibri" panose="020F0502020204030204" pitchFamily="34" charset="0"/>
              <a:cs typeface="Calibri"/>
            </a:endParaRPr>
          </a:p>
        </p:txBody>
      </p:sp>
    </p:spTree>
    <p:extLst>
      <p:ext uri="{BB962C8B-B14F-4D97-AF65-F5344CB8AC3E}">
        <p14:creationId xmlns:p14="http://schemas.microsoft.com/office/powerpoint/2010/main" val="2226024340"/>
      </p:ext>
    </p:extLst>
  </p:cSld>
  <p:clrMapOvr>
    <a:masterClrMapping/>
  </p:clrMapOvr>
  <p:transition advTm="10000">
    <p:fade/>
  </p:transition>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E9B42FD0ED75489BE6990FBC350B1E" ma:contentTypeVersion="4" ma:contentTypeDescription="Create a new document." ma:contentTypeScope="" ma:versionID="810c9004dabe2fc62d248928968a7e9a">
  <xsd:schema xmlns:xsd="http://www.w3.org/2001/XMLSchema" xmlns:xs="http://www.w3.org/2001/XMLSchema" xmlns:p="http://schemas.microsoft.com/office/2006/metadata/properties" xmlns:ns2="d7420e91-7226-4cdc-bc24-b419960dc19f" targetNamespace="http://schemas.microsoft.com/office/2006/metadata/properties" ma:root="true" ma:fieldsID="db062a1db7899ddfd650c1f6d4b1efc2" ns2:_="">
    <xsd:import namespace="d7420e91-7226-4cdc-bc24-b419960dc19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420e91-7226-4cdc-bc24-b419960dc1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5E3B507-E9B4-493C-A921-B23C0D191CF3}">
  <ds:schemaRefs>
    <ds:schemaRef ds:uri="d7420e91-7226-4cdc-bc24-b419960dc19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CD30068-CFFC-423B-A58D-F22E2D2F2B7B}">
  <ds:schemaRefs>
    <ds:schemaRef ds:uri="7d61ce94-645e-4508-b4c7-541f831b82b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microsoft.com/sharepoint/v4"/>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2F79AE1-09FA-4B9D-9CF2-8F812CB8E4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620</TotalTime>
  <Words>2369</Words>
  <Application>Microsoft Office PowerPoint</Application>
  <PresentationFormat>On-screen Show (4:3)</PresentationFormat>
  <Paragraphs>386</Paragraphs>
  <Slides>17</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Arial,Sans-Serif</vt:lpstr>
      <vt:lpstr>Calibri</vt:lpstr>
      <vt:lpstr>Century Gothic</vt:lpstr>
      <vt:lpstr>Wingdings 2</vt:lpstr>
      <vt:lpstr>2_Office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ldp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Maryluna Baker</dc:creator>
  <cp:lastModifiedBy>Carmen Torres</cp:lastModifiedBy>
  <cp:revision>29</cp:revision>
  <cp:lastPrinted>2019-04-17T11:36:45Z</cp:lastPrinted>
  <dcterms:created xsi:type="dcterms:W3CDTF">2011-08-31T15:43:43Z</dcterms:created>
  <dcterms:modified xsi:type="dcterms:W3CDTF">2022-03-12T14:41:00Z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0x010100C0E9B42FD0ED75489BE6990FBC350B1E</vt:lpwstr>
  </property>
  <property fmtid="{D5CDD505-2E9C-101B-9397-08002B2CF9AE}" pid="3" name="_dlc_DocIdItemGuid">
    <vt:lpwstr>21ad4406-d7a6-4f18-94eb-bf163c9f12aa</vt:lpwstr>
  </property>
</Properties>
</file>